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0"/>
  </p:handoutMasterIdLst>
  <p:sldIdLst>
    <p:sldId id="259" r:id="rId2"/>
    <p:sldId id="258" r:id="rId3"/>
    <p:sldId id="268" r:id="rId4"/>
    <p:sldId id="256" r:id="rId5"/>
    <p:sldId id="269" r:id="rId6"/>
    <p:sldId id="260" r:id="rId7"/>
    <p:sldId id="270" r:id="rId8"/>
    <p:sldId id="261" r:id="rId9"/>
    <p:sldId id="262" r:id="rId10"/>
    <p:sldId id="271" r:id="rId11"/>
    <p:sldId id="257" r:id="rId12"/>
    <p:sldId id="272" r:id="rId13"/>
    <p:sldId id="263" r:id="rId14"/>
    <p:sldId id="264" r:id="rId15"/>
    <p:sldId id="273" r:id="rId16"/>
    <p:sldId id="265" r:id="rId17"/>
    <p:sldId id="266" r:id="rId18"/>
    <p:sldId id="274" r:id="rId19"/>
    <p:sldId id="275" r:id="rId20"/>
    <p:sldId id="276" r:id="rId21"/>
    <p:sldId id="277" r:id="rId22"/>
    <p:sldId id="267" r:id="rId23"/>
    <p:sldId id="278" r:id="rId24"/>
    <p:sldId id="279" r:id="rId25"/>
    <p:sldId id="282" r:id="rId26"/>
    <p:sldId id="281" r:id="rId27"/>
    <p:sldId id="283"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6B041B-0B21-1448-93D6-244EB7F0A46A}" type="datetimeFigureOut">
              <a:rPr lang="en-US" smtClean="0"/>
              <a:t>1/05/15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D5AA6F-C6B7-A747-8A71-47F4338D2BEF}" type="slidenum">
              <a:rPr lang="en-US" smtClean="0"/>
              <a:t>‹#›</a:t>
            </a:fld>
            <a:endParaRPr lang="en-US"/>
          </a:p>
        </p:txBody>
      </p:sp>
    </p:spTree>
    <p:extLst>
      <p:ext uri="{BB962C8B-B14F-4D97-AF65-F5344CB8AC3E}">
        <p14:creationId xmlns:p14="http://schemas.microsoft.com/office/powerpoint/2010/main" val="24061457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B362921C-B0C0-E741-922A-2C963A8FEA6E}"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3899083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362921C-B0C0-E741-922A-2C963A8FEA6E}"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159716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362921C-B0C0-E741-922A-2C963A8FEA6E}"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192464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362921C-B0C0-E741-922A-2C963A8FEA6E}"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8864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B362921C-B0C0-E741-922A-2C963A8FEA6E}"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36908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B362921C-B0C0-E741-922A-2C963A8FEA6E}"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65662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B362921C-B0C0-E741-922A-2C963A8FEA6E}" type="datetimeFigureOut">
              <a:rPr lang="en-US" smtClean="0"/>
              <a:t>1/05/15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183037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B362921C-B0C0-E741-922A-2C963A8FEA6E}" type="datetimeFigureOut">
              <a:rPr lang="en-US" smtClean="0"/>
              <a:t>1/05/15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1932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2921C-B0C0-E741-922A-2C963A8FEA6E}" type="datetimeFigureOut">
              <a:rPr lang="en-US" smtClean="0"/>
              <a:t>1/05/15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72329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362921C-B0C0-E741-922A-2C963A8FEA6E}"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133034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362921C-B0C0-E741-922A-2C963A8FEA6E}"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5A045-35A0-534F-B65D-09BA88682DA9}" type="slidenum">
              <a:rPr lang="en-US" smtClean="0"/>
              <a:t>‹#›</a:t>
            </a:fld>
            <a:endParaRPr lang="en-US"/>
          </a:p>
        </p:txBody>
      </p:sp>
    </p:spTree>
    <p:extLst>
      <p:ext uri="{BB962C8B-B14F-4D97-AF65-F5344CB8AC3E}">
        <p14:creationId xmlns:p14="http://schemas.microsoft.com/office/powerpoint/2010/main" val="18554029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2921C-B0C0-E741-922A-2C963A8FEA6E}" type="datetimeFigureOut">
              <a:rPr lang="en-US" smtClean="0"/>
              <a:t>1/05/15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5A045-35A0-534F-B65D-09BA88682DA9}" type="slidenum">
              <a:rPr lang="en-US" smtClean="0"/>
              <a:t>‹#›</a:t>
            </a:fld>
            <a:endParaRPr lang="en-US"/>
          </a:p>
        </p:txBody>
      </p:sp>
    </p:spTree>
    <p:extLst>
      <p:ext uri="{BB962C8B-B14F-4D97-AF65-F5344CB8AC3E}">
        <p14:creationId xmlns:p14="http://schemas.microsoft.com/office/powerpoint/2010/main" val="3379564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youtube.com/watch?v=cXbh1sz85-E" TargetMode="External"/><Relationship Id="rId3" Type="http://schemas.openxmlformats.org/officeDocument/2006/relationships/hyperlink" Target="http://www.abc.net.au/catalyst/stories/3589233.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youtube.com/watch?v=DwZwe37Pb68"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youtube.com/watch?v=4mDYPbIG-78" TargetMode="Externa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youtube.com/watch?v=OLvI96Ezh38" TargetMode="Externa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hyperlink" Target="http://www.abc.net.au/lateline/content/2014/s4057583.htm" TargetMode="External"/><Relationship Id="rId4" Type="http://schemas.openxmlformats.org/officeDocument/2006/relationships/hyperlink" Target="https://www.youtube.com/watch?v=WMQddOpSm2o" TargetMode="External"/><Relationship Id="rId1" Type="http://schemas.openxmlformats.org/officeDocument/2006/relationships/slideLayout" Target="../slideLayouts/slideLayout7.xml"/><Relationship Id="rId2" Type="http://schemas.openxmlformats.org/officeDocument/2006/relationships/hyperlink" Target="https://www.youtube.com/watch?v=RPEhIw3Ih28"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612" y="1927221"/>
            <a:ext cx="7001065" cy="1754327"/>
          </a:xfrm>
          <a:prstGeom prst="rect">
            <a:avLst/>
          </a:prstGeom>
        </p:spPr>
        <p:txBody>
          <a:bodyPr wrap="square">
            <a:spAutoFit/>
          </a:bodyPr>
          <a:lstStyle/>
          <a:p>
            <a:pPr algn="ctr"/>
            <a:r>
              <a:rPr lang="en-US" sz="5400" b="1" dirty="0"/>
              <a:t>Determinants of Health and </a:t>
            </a:r>
            <a:r>
              <a:rPr lang="en-US" sz="5400" b="1" dirty="0" smtClean="0"/>
              <a:t>Development</a:t>
            </a:r>
            <a:endParaRPr lang="en-AU" sz="5400" dirty="0"/>
          </a:p>
        </p:txBody>
      </p:sp>
    </p:spTree>
    <p:extLst>
      <p:ext uri="{BB962C8B-B14F-4D97-AF65-F5344CB8AC3E}">
        <p14:creationId xmlns:p14="http://schemas.microsoft.com/office/powerpoint/2010/main" val="42360968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975" y="393771"/>
            <a:ext cx="8324842" cy="4955203"/>
          </a:xfrm>
          <a:prstGeom prst="rect">
            <a:avLst/>
          </a:prstGeom>
        </p:spPr>
        <p:txBody>
          <a:bodyPr wrap="square">
            <a:spAutoFit/>
          </a:bodyPr>
          <a:lstStyle/>
          <a:p>
            <a:r>
              <a:rPr lang="en-US" sz="2800" b="1" dirty="0" smtClean="0"/>
              <a:t>Body Weight</a:t>
            </a:r>
          </a:p>
          <a:p>
            <a:endParaRPr lang="en-AU" sz="2800" b="1" dirty="0"/>
          </a:p>
          <a:p>
            <a:pPr marL="342900" lvl="0" indent="-342900">
              <a:buFont typeface="Wingdings" charset="2"/>
              <a:buChar char="§"/>
            </a:pPr>
            <a:r>
              <a:rPr lang="en-US" sz="2000" dirty="0"/>
              <a:t>Maintaining a healthy body weight is beneficial for development during youth</a:t>
            </a:r>
            <a:r>
              <a:rPr lang="en-US" sz="2000" dirty="0" smtClean="0"/>
              <a:t>.</a:t>
            </a:r>
          </a:p>
          <a:p>
            <a:pPr lvl="0"/>
            <a:endParaRPr lang="en-AU" sz="2000" dirty="0"/>
          </a:p>
          <a:p>
            <a:pPr marL="342900" lvl="0" indent="-342900">
              <a:buFont typeface="Wingdings" charset="2"/>
              <a:buChar char="§"/>
            </a:pPr>
            <a:r>
              <a:rPr lang="en-US" sz="2000" dirty="0"/>
              <a:t>What plays a role in body weight? </a:t>
            </a:r>
            <a:r>
              <a:rPr lang="en-US" sz="2000" dirty="0" smtClean="0"/>
              <a:t>… Genetics</a:t>
            </a:r>
            <a:r>
              <a:rPr lang="en-US" sz="2000" dirty="0"/>
              <a:t>, food intake, nutrient </a:t>
            </a:r>
            <a:r>
              <a:rPr lang="en-US" sz="2000" dirty="0" smtClean="0"/>
              <a:t>intake</a:t>
            </a:r>
          </a:p>
          <a:p>
            <a:pPr lvl="0"/>
            <a:endParaRPr lang="en-AU" sz="2000" dirty="0"/>
          </a:p>
          <a:p>
            <a:pPr marL="342900" lvl="0" indent="-342900">
              <a:buFont typeface="Wingdings" charset="2"/>
              <a:buChar char="§"/>
            </a:pPr>
            <a:r>
              <a:rPr lang="en-US" sz="2000" dirty="0"/>
              <a:t>Both overweight and </a:t>
            </a:r>
            <a:r>
              <a:rPr lang="en-US" sz="2000" dirty="0" smtClean="0"/>
              <a:t>underweight are both an issue.</a:t>
            </a:r>
          </a:p>
          <a:p>
            <a:pPr lvl="0"/>
            <a:endParaRPr lang="en-AU" sz="2000" dirty="0"/>
          </a:p>
          <a:p>
            <a:pPr marL="342900" lvl="0" indent="-342900">
              <a:buFont typeface="Wingdings" charset="2"/>
              <a:buChar char="§"/>
            </a:pPr>
            <a:r>
              <a:rPr lang="en-US" sz="2000" dirty="0"/>
              <a:t>BMI – Body Mass Index </a:t>
            </a:r>
            <a:endParaRPr lang="en-US" sz="2000" dirty="0" smtClean="0"/>
          </a:p>
          <a:p>
            <a:pPr lvl="0"/>
            <a:r>
              <a:rPr lang="en-US" sz="2000" dirty="0"/>
              <a:t>	</a:t>
            </a:r>
            <a:r>
              <a:rPr lang="en-US" sz="2000" dirty="0" smtClean="0"/>
              <a:t>		</a:t>
            </a:r>
          </a:p>
          <a:p>
            <a:pPr lvl="0"/>
            <a:r>
              <a:rPr lang="en-US" sz="2000" dirty="0"/>
              <a:t>	</a:t>
            </a:r>
            <a:r>
              <a:rPr lang="en-US" sz="2000" dirty="0" smtClean="0"/>
              <a:t>			BMI </a:t>
            </a:r>
            <a:r>
              <a:rPr lang="en-US" sz="2000" dirty="0"/>
              <a:t>= Weight (kg</a:t>
            </a:r>
            <a:r>
              <a:rPr lang="en-US" sz="2000" dirty="0" smtClean="0"/>
              <a:t>)</a:t>
            </a:r>
          </a:p>
          <a:p>
            <a:pPr lvl="0"/>
            <a:r>
              <a:rPr lang="en-US" sz="2000" dirty="0"/>
              <a:t>	</a:t>
            </a:r>
            <a:r>
              <a:rPr lang="en-US" sz="2000" dirty="0" smtClean="0"/>
              <a:t>				_____________</a:t>
            </a:r>
          </a:p>
          <a:p>
            <a:pPr lvl="0"/>
            <a:r>
              <a:rPr lang="en-US" sz="2000" dirty="0"/>
              <a:t>	</a:t>
            </a:r>
            <a:r>
              <a:rPr lang="en-US" sz="2000" dirty="0" smtClean="0"/>
              <a:t>				   Height </a:t>
            </a:r>
            <a:r>
              <a:rPr lang="en-US" sz="2000" dirty="0"/>
              <a:t>(</a:t>
            </a:r>
            <a:r>
              <a:rPr lang="en-US" sz="2000" dirty="0" smtClean="0"/>
              <a:t>m2</a:t>
            </a:r>
            <a:r>
              <a:rPr lang="en-US" sz="2000" dirty="0"/>
              <a:t>)</a:t>
            </a:r>
            <a:endParaRPr lang="en-AU" sz="2000" dirty="0"/>
          </a:p>
          <a:p>
            <a:r>
              <a:rPr lang="en-US" sz="2000" dirty="0"/>
              <a:t> </a:t>
            </a:r>
            <a:endParaRPr lang="en-AU" sz="2000" dirty="0"/>
          </a:p>
        </p:txBody>
      </p:sp>
    </p:spTree>
    <p:extLst>
      <p:ext uri="{BB962C8B-B14F-4D97-AF65-F5344CB8AC3E}">
        <p14:creationId xmlns:p14="http://schemas.microsoft.com/office/powerpoint/2010/main" val="3614818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876" y="197346"/>
            <a:ext cx="8591362" cy="5509200"/>
          </a:xfrm>
          <a:prstGeom prst="rect">
            <a:avLst/>
          </a:prstGeom>
        </p:spPr>
        <p:txBody>
          <a:bodyPr wrap="square">
            <a:spAutoFit/>
          </a:bodyPr>
          <a:lstStyle/>
          <a:p>
            <a:r>
              <a:rPr lang="en-US" sz="2800" b="1" dirty="0"/>
              <a:t>Behavioral Determinants</a:t>
            </a:r>
            <a:r>
              <a:rPr lang="en-US" sz="2800" b="1" dirty="0" smtClean="0"/>
              <a:t>:</a:t>
            </a:r>
          </a:p>
          <a:p>
            <a:endParaRPr lang="en-AU" sz="2800" b="1" dirty="0"/>
          </a:p>
          <a:p>
            <a:pPr marL="342900" indent="-342900">
              <a:buFont typeface="Wingdings" charset="2"/>
              <a:buChar char="§"/>
            </a:pPr>
            <a:r>
              <a:rPr lang="en-US" sz="2000" dirty="0"/>
              <a:t>Behavioral determinants focus on the decisions people make and how they choose to lead their lives.</a:t>
            </a:r>
            <a:endParaRPr lang="en-AU" sz="2000" dirty="0"/>
          </a:p>
          <a:p>
            <a:endParaRPr lang="en-AU" sz="2000" dirty="0"/>
          </a:p>
          <a:p>
            <a:pPr marL="342900" indent="-342900">
              <a:buFont typeface="Wingdings" charset="2"/>
              <a:buChar char="§"/>
            </a:pPr>
            <a:r>
              <a:rPr lang="en-US" sz="2000" dirty="0"/>
              <a:t>During childhood, a lot of the health behaviors that people engage in are based on the decisions made for them either by law and policy makers, or by their family. As individuals enter the youth stage, they start to take more responsibility for the choices they make; these choices can have short-term and long-term consequences</a:t>
            </a:r>
            <a:r>
              <a:rPr lang="en-US" sz="2000" dirty="0" smtClean="0"/>
              <a:t>.</a:t>
            </a:r>
          </a:p>
          <a:p>
            <a:pPr marL="342900" indent="-342900">
              <a:buFont typeface="Wingdings" charset="2"/>
              <a:buChar char="§"/>
            </a:pPr>
            <a:endParaRPr lang="en-US" sz="2000" dirty="0"/>
          </a:p>
          <a:p>
            <a:pPr algn="ctr"/>
            <a:endParaRPr lang="en-US" sz="2400" b="1" dirty="0" smtClean="0"/>
          </a:p>
          <a:p>
            <a:pPr algn="ctr"/>
            <a:r>
              <a:rPr lang="en-US" sz="2400" dirty="0" smtClean="0"/>
              <a:t>What </a:t>
            </a:r>
            <a:r>
              <a:rPr lang="en-US" sz="2400" dirty="0"/>
              <a:t>are some choices we make</a:t>
            </a:r>
            <a:r>
              <a:rPr lang="en-US" sz="2400" dirty="0" smtClean="0"/>
              <a:t>?</a:t>
            </a:r>
          </a:p>
          <a:p>
            <a:pPr algn="ctr"/>
            <a:endParaRPr lang="en-US" sz="2400" dirty="0" smtClean="0"/>
          </a:p>
          <a:p>
            <a:pPr algn="ctr"/>
            <a:r>
              <a:rPr lang="en-US" sz="2400" dirty="0" smtClean="0"/>
              <a:t>Write down three choices you made on the weekend?</a:t>
            </a:r>
            <a:endParaRPr lang="en-AU" sz="2400" dirty="0"/>
          </a:p>
          <a:p>
            <a:pPr marL="342900" indent="-342900">
              <a:buFont typeface="Wingdings" charset="2"/>
              <a:buChar char="§"/>
            </a:pPr>
            <a:endParaRPr lang="en-AU" sz="2000" dirty="0"/>
          </a:p>
        </p:txBody>
      </p:sp>
    </p:spTree>
    <p:extLst>
      <p:ext uri="{BB962C8B-B14F-4D97-AF65-F5344CB8AC3E}">
        <p14:creationId xmlns:p14="http://schemas.microsoft.com/office/powerpoint/2010/main" val="31251918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876" y="197346"/>
            <a:ext cx="8591362" cy="6124754"/>
          </a:xfrm>
          <a:prstGeom prst="rect">
            <a:avLst/>
          </a:prstGeom>
        </p:spPr>
        <p:txBody>
          <a:bodyPr wrap="square">
            <a:spAutoFit/>
          </a:bodyPr>
          <a:lstStyle/>
          <a:p>
            <a:r>
              <a:rPr lang="en-US" sz="2800" b="1" dirty="0"/>
              <a:t>Behavioral Determinants</a:t>
            </a:r>
            <a:r>
              <a:rPr lang="en-US" sz="2800" b="1" dirty="0" smtClean="0"/>
              <a:t>:</a:t>
            </a:r>
          </a:p>
          <a:p>
            <a:pPr marL="342900" indent="-342900">
              <a:buFont typeface="Wingdings" charset="2"/>
              <a:buChar char="§"/>
            </a:pPr>
            <a:endParaRPr lang="en-US" sz="2000" dirty="0" smtClean="0"/>
          </a:p>
          <a:p>
            <a:pPr marL="342900" indent="-342900">
              <a:buFont typeface="Wingdings" charset="2"/>
              <a:buChar char="§"/>
            </a:pPr>
            <a:endParaRPr lang="en-US" sz="2000" dirty="0"/>
          </a:p>
          <a:p>
            <a:pPr algn="ctr"/>
            <a:r>
              <a:rPr lang="en-US" sz="2400" dirty="0"/>
              <a:t>What are some choices we make</a:t>
            </a:r>
            <a:r>
              <a:rPr lang="en-US" sz="2400" dirty="0" smtClean="0"/>
              <a:t>?</a:t>
            </a:r>
            <a:endParaRPr lang="en-AU" sz="2000" dirty="0"/>
          </a:p>
          <a:p>
            <a:pPr marL="342900" lvl="0" indent="-342900">
              <a:buFont typeface="Wingdings" charset="2"/>
              <a:buChar char="§"/>
            </a:pPr>
            <a:r>
              <a:rPr lang="en-US" sz="2000" dirty="0" smtClean="0"/>
              <a:t>Nutrition</a:t>
            </a:r>
          </a:p>
          <a:p>
            <a:pPr marL="342900" lvl="0" indent="-342900">
              <a:buFont typeface="Wingdings" charset="2"/>
              <a:buChar char="§"/>
            </a:pPr>
            <a:endParaRPr lang="en-AU" sz="2000" dirty="0"/>
          </a:p>
          <a:p>
            <a:pPr marL="342900" lvl="0" indent="-342900">
              <a:buFont typeface="Wingdings" charset="2"/>
              <a:buChar char="§"/>
            </a:pPr>
            <a:r>
              <a:rPr lang="en-US" sz="2000" dirty="0"/>
              <a:t>Food </a:t>
            </a:r>
            <a:r>
              <a:rPr lang="en-US" sz="2000" dirty="0" smtClean="0"/>
              <a:t>Intake</a:t>
            </a:r>
          </a:p>
          <a:p>
            <a:pPr marL="342900" lvl="0" indent="-342900">
              <a:buFont typeface="Wingdings" charset="2"/>
              <a:buChar char="§"/>
            </a:pPr>
            <a:endParaRPr lang="en-AU" sz="2000" dirty="0"/>
          </a:p>
          <a:p>
            <a:pPr marL="342900" lvl="0" indent="-342900">
              <a:buFont typeface="Wingdings" charset="2"/>
              <a:buChar char="§"/>
            </a:pPr>
            <a:r>
              <a:rPr lang="en-US" sz="2000" dirty="0"/>
              <a:t>Sun </a:t>
            </a:r>
            <a:r>
              <a:rPr lang="en-US" sz="2000" dirty="0" smtClean="0"/>
              <a:t>Protection</a:t>
            </a:r>
          </a:p>
          <a:p>
            <a:pPr marL="342900" lvl="0" indent="-342900">
              <a:buFont typeface="Wingdings" charset="2"/>
              <a:buChar char="§"/>
            </a:pPr>
            <a:endParaRPr lang="en-AU" sz="2000" dirty="0"/>
          </a:p>
          <a:p>
            <a:pPr marL="342900" lvl="0" indent="-342900">
              <a:buFont typeface="Wingdings" charset="2"/>
              <a:buChar char="§"/>
            </a:pPr>
            <a:r>
              <a:rPr lang="en-US" sz="2000" dirty="0"/>
              <a:t>Physical </a:t>
            </a:r>
            <a:r>
              <a:rPr lang="en-US" sz="2000" dirty="0" smtClean="0"/>
              <a:t>Activity</a:t>
            </a:r>
          </a:p>
          <a:p>
            <a:pPr marL="342900" lvl="0" indent="-342900">
              <a:buFont typeface="Wingdings" charset="2"/>
              <a:buChar char="§"/>
            </a:pPr>
            <a:endParaRPr lang="en-AU" sz="2000" dirty="0"/>
          </a:p>
          <a:p>
            <a:pPr marL="342900" lvl="0" indent="-342900">
              <a:buFont typeface="Wingdings" charset="2"/>
              <a:buChar char="§"/>
            </a:pPr>
            <a:r>
              <a:rPr lang="en-US" sz="2000" dirty="0"/>
              <a:t>Substance </a:t>
            </a:r>
            <a:r>
              <a:rPr lang="en-US" sz="2000" dirty="0" smtClean="0"/>
              <a:t>Use</a:t>
            </a:r>
          </a:p>
          <a:p>
            <a:pPr marL="342900" lvl="0" indent="-342900">
              <a:buFont typeface="Wingdings" charset="2"/>
              <a:buChar char="§"/>
            </a:pPr>
            <a:endParaRPr lang="en-AU" sz="2000" dirty="0"/>
          </a:p>
          <a:p>
            <a:pPr marL="342900" lvl="0" indent="-342900">
              <a:buFont typeface="Wingdings" charset="2"/>
              <a:buChar char="§"/>
            </a:pPr>
            <a:r>
              <a:rPr lang="en-US" sz="2000" dirty="0"/>
              <a:t>Sexual </a:t>
            </a:r>
            <a:r>
              <a:rPr lang="en-US" sz="2000" dirty="0" smtClean="0"/>
              <a:t>Practices</a:t>
            </a:r>
          </a:p>
          <a:p>
            <a:pPr marL="342900" lvl="0" indent="-342900">
              <a:buFont typeface="Wingdings" charset="2"/>
              <a:buChar char="§"/>
            </a:pPr>
            <a:endParaRPr lang="en-AU" sz="2000" dirty="0"/>
          </a:p>
          <a:p>
            <a:pPr marL="342900" lvl="0" indent="-342900">
              <a:buFont typeface="Wingdings" charset="2"/>
              <a:buChar char="§"/>
            </a:pPr>
            <a:r>
              <a:rPr lang="en-US" sz="2000" dirty="0"/>
              <a:t>Skills in developing and maintaining </a:t>
            </a:r>
            <a:r>
              <a:rPr lang="en-US" sz="2000" dirty="0" smtClean="0"/>
              <a:t>friendships</a:t>
            </a:r>
          </a:p>
          <a:p>
            <a:pPr marL="342900" lvl="0" indent="-342900">
              <a:buFont typeface="Wingdings" charset="2"/>
              <a:buChar char="§"/>
            </a:pPr>
            <a:endParaRPr lang="en-AU" sz="2000" dirty="0"/>
          </a:p>
          <a:p>
            <a:pPr marL="342900" lvl="0" indent="-342900">
              <a:buFont typeface="Wingdings" charset="2"/>
              <a:buChar char="§"/>
            </a:pPr>
            <a:r>
              <a:rPr lang="en-US" sz="2000" dirty="0"/>
              <a:t>Seeking help from health professionals</a:t>
            </a:r>
            <a:endParaRPr lang="en-AU" sz="2000" dirty="0"/>
          </a:p>
        </p:txBody>
      </p:sp>
    </p:spTree>
    <p:extLst>
      <p:ext uri="{BB962C8B-B14F-4D97-AF65-F5344CB8AC3E}">
        <p14:creationId xmlns:p14="http://schemas.microsoft.com/office/powerpoint/2010/main" val="22998183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54" y="401523"/>
            <a:ext cx="8465940" cy="3385542"/>
          </a:xfrm>
          <a:prstGeom prst="rect">
            <a:avLst/>
          </a:prstGeom>
        </p:spPr>
        <p:txBody>
          <a:bodyPr wrap="square">
            <a:spAutoFit/>
          </a:bodyPr>
          <a:lstStyle/>
          <a:p>
            <a:pPr lvl="0"/>
            <a:r>
              <a:rPr lang="en-US" sz="2800" b="1" dirty="0"/>
              <a:t>Nutrition/Food </a:t>
            </a:r>
            <a:r>
              <a:rPr lang="en-US" sz="2800" b="1" dirty="0" smtClean="0"/>
              <a:t>Intake</a:t>
            </a:r>
          </a:p>
          <a:p>
            <a:pPr lvl="0"/>
            <a:endParaRPr lang="en-AU" sz="2800" b="1" dirty="0"/>
          </a:p>
          <a:p>
            <a:pPr marL="342900" lvl="0" indent="-342900">
              <a:buFont typeface="Wingdings" charset="2"/>
              <a:buChar char="§"/>
            </a:pPr>
            <a:r>
              <a:rPr lang="en-US" sz="2000" dirty="0"/>
              <a:t>One of the most important factors affecting the health and individual human development of Australia’s youth</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Nutrition has a direct relationship to aspects of individual human development such as bone and organ development</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Need in sufficient amounts on a day-to-day basis.</a:t>
            </a:r>
            <a:endParaRPr lang="en-AU" sz="2000" dirty="0"/>
          </a:p>
          <a:p>
            <a:r>
              <a:rPr lang="en-US" dirty="0"/>
              <a:t> </a:t>
            </a:r>
            <a:endParaRPr lang="en-AU" dirty="0"/>
          </a:p>
        </p:txBody>
      </p:sp>
    </p:spTree>
    <p:extLst>
      <p:ext uri="{BB962C8B-B14F-4D97-AF65-F5344CB8AC3E}">
        <p14:creationId xmlns:p14="http://schemas.microsoft.com/office/powerpoint/2010/main" val="20025673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233" y="213338"/>
            <a:ext cx="8512973" cy="6186309"/>
          </a:xfrm>
          <a:prstGeom prst="rect">
            <a:avLst/>
          </a:prstGeom>
        </p:spPr>
        <p:txBody>
          <a:bodyPr wrap="square">
            <a:spAutoFit/>
          </a:bodyPr>
          <a:lstStyle/>
          <a:p>
            <a:r>
              <a:rPr lang="en-US" sz="2800" b="1" dirty="0" smtClean="0"/>
              <a:t>Sun Protection</a:t>
            </a:r>
          </a:p>
          <a:p>
            <a:endParaRPr lang="en-AU" sz="2800" b="1" dirty="0"/>
          </a:p>
          <a:p>
            <a:pPr marL="342900" lvl="0" indent="-342900">
              <a:buFont typeface="Wingdings" charset="2"/>
              <a:buChar char="§"/>
            </a:pPr>
            <a:r>
              <a:rPr lang="en-US" sz="2000" dirty="0"/>
              <a:t>Australia’s climate is among the harshest in the world and skin cancer is the most commonly diagnosed cancer</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Skin cancer can be categorised into two groups; melanoma and non-melanoma skin cancers</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Non-melanoma = most common type, make up 95% of all skin cancers</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Melanoma = an aggressive form of skin cancer and can </a:t>
            </a:r>
            <a:r>
              <a:rPr lang="en-US" sz="2000" dirty="0" err="1"/>
              <a:t>metastasise</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Fair skin, moles, freckles burn easier and those with family history</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Skin cancer was the most commonly diagnosed cancer among people aged 12-24, accounting for around 30% of all newly diagnosed cancers</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Underexposure = Vitamin D deficient (lower optimal bone mass = fractures, osteoporosis</a:t>
            </a:r>
            <a:r>
              <a:rPr lang="en-US" sz="2000" dirty="0" smtClean="0"/>
              <a:t>)</a:t>
            </a:r>
            <a:endParaRPr lang="en-AU" sz="2000" dirty="0"/>
          </a:p>
        </p:txBody>
      </p:sp>
    </p:spTree>
    <p:extLst>
      <p:ext uri="{BB962C8B-B14F-4D97-AF65-F5344CB8AC3E}">
        <p14:creationId xmlns:p14="http://schemas.microsoft.com/office/powerpoint/2010/main" val="14853982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233" y="1154133"/>
            <a:ext cx="8512973" cy="3600986"/>
          </a:xfrm>
          <a:prstGeom prst="rect">
            <a:avLst/>
          </a:prstGeom>
        </p:spPr>
        <p:txBody>
          <a:bodyPr wrap="square">
            <a:spAutoFit/>
          </a:bodyPr>
          <a:lstStyle/>
          <a:p>
            <a:r>
              <a:rPr lang="en-US" sz="2800" b="1" dirty="0" smtClean="0"/>
              <a:t>Sun Protection</a:t>
            </a:r>
          </a:p>
          <a:p>
            <a:endParaRPr lang="en-US" sz="2000" dirty="0"/>
          </a:p>
          <a:p>
            <a:endParaRPr lang="en-US" sz="2000" dirty="0" smtClean="0"/>
          </a:p>
          <a:p>
            <a:pPr algn="ctr"/>
            <a:endParaRPr lang="en-US" sz="2000" dirty="0"/>
          </a:p>
          <a:p>
            <a:pPr algn="ctr"/>
            <a:r>
              <a:rPr lang="en-US" sz="2000" dirty="0">
                <a:hlinkClick r:id="rId2"/>
              </a:rPr>
              <a:t>https://www.youtube.com/watch?v=cXbh1sz85-</a:t>
            </a:r>
            <a:r>
              <a:rPr lang="en-US" sz="2000" dirty="0" smtClean="0">
                <a:hlinkClick r:id="rId2"/>
              </a:rPr>
              <a:t>E</a:t>
            </a:r>
            <a:endParaRPr lang="en-US" sz="2000" dirty="0" smtClean="0"/>
          </a:p>
          <a:p>
            <a:pPr algn="ctr"/>
            <a:endParaRPr lang="en-US" sz="2000" dirty="0"/>
          </a:p>
          <a:p>
            <a:pPr algn="ctr"/>
            <a:endParaRPr lang="en-US" sz="2000" dirty="0"/>
          </a:p>
          <a:p>
            <a:pPr algn="ctr"/>
            <a:endParaRPr lang="en-US" sz="2000" dirty="0" smtClean="0"/>
          </a:p>
          <a:p>
            <a:pPr algn="ctr"/>
            <a:endParaRPr lang="en-AU" sz="2000" dirty="0" smtClean="0"/>
          </a:p>
          <a:p>
            <a:pPr algn="ctr"/>
            <a:r>
              <a:rPr lang="en-AU" sz="2000" dirty="0">
                <a:hlinkClick r:id="rId3"/>
              </a:rPr>
              <a:t>http://www.abc.net.au/catalyst/stories/3589233.</a:t>
            </a:r>
            <a:r>
              <a:rPr lang="en-AU" sz="2000" dirty="0" smtClean="0">
                <a:hlinkClick r:id="rId3"/>
              </a:rPr>
              <a:t>htm</a:t>
            </a:r>
            <a:endParaRPr lang="en-AU" sz="2000" dirty="0" smtClean="0"/>
          </a:p>
          <a:p>
            <a:endParaRPr lang="en-AU" sz="2000" dirty="0"/>
          </a:p>
        </p:txBody>
      </p:sp>
    </p:spTree>
    <p:extLst>
      <p:ext uri="{BB962C8B-B14F-4D97-AF65-F5344CB8AC3E}">
        <p14:creationId xmlns:p14="http://schemas.microsoft.com/office/powerpoint/2010/main" val="11159602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6265" y="366569"/>
            <a:ext cx="8481618" cy="6155531"/>
          </a:xfrm>
          <a:prstGeom prst="rect">
            <a:avLst/>
          </a:prstGeom>
        </p:spPr>
        <p:txBody>
          <a:bodyPr wrap="square">
            <a:spAutoFit/>
          </a:bodyPr>
          <a:lstStyle/>
          <a:p>
            <a:pPr lvl="0"/>
            <a:r>
              <a:rPr lang="en-US" sz="2800" b="1" dirty="0" smtClean="0"/>
              <a:t>Physical Activity</a:t>
            </a:r>
          </a:p>
          <a:p>
            <a:pPr lvl="0"/>
            <a:endParaRPr lang="en-AU" sz="2800" b="1" dirty="0"/>
          </a:p>
          <a:p>
            <a:pPr marL="342900" lvl="0" indent="-342900">
              <a:buFont typeface="Wingdings" charset="2"/>
              <a:buChar char="§"/>
            </a:pPr>
            <a:r>
              <a:rPr lang="en-US" sz="2000" dirty="0"/>
              <a:t>15.4% of those in secondary school participated in levels of physical activity recommended by </a:t>
            </a:r>
            <a:r>
              <a:rPr lang="en-US" sz="2000" dirty="0" smtClean="0"/>
              <a:t>NPAG</a:t>
            </a:r>
          </a:p>
          <a:p>
            <a:pPr marL="342900" lvl="0" indent="-342900">
              <a:buFont typeface="Wingdings" charset="2"/>
              <a:buChar char="§"/>
            </a:pPr>
            <a:endParaRPr lang="en-AU" sz="2000" dirty="0"/>
          </a:p>
          <a:p>
            <a:pPr marL="342900" lvl="0" indent="-342900">
              <a:buFont typeface="Wingdings" charset="2"/>
              <a:buChar char="§"/>
            </a:pPr>
            <a:r>
              <a:rPr lang="en-US" sz="2000" dirty="0"/>
              <a:t>How much physical activity do youth need</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Important for healthy, balanced lifestyle. </a:t>
            </a:r>
            <a:endParaRPr lang="en-US" sz="2000" dirty="0" smtClean="0"/>
          </a:p>
          <a:p>
            <a:pPr marL="342900" lvl="0" indent="-342900">
              <a:buFont typeface="Wingdings" charset="2"/>
              <a:buChar char="§"/>
            </a:pPr>
            <a:endParaRPr lang="en-AU" sz="2000" dirty="0"/>
          </a:p>
          <a:p>
            <a:pPr marL="342900" lvl="0" indent="-342900">
              <a:buFont typeface="Wingdings" charset="2"/>
              <a:buChar char="§"/>
            </a:pPr>
            <a:r>
              <a:rPr lang="en-US" sz="2000" dirty="0"/>
              <a:t>Can cause: Cardiovascular disease, high blood pressure, some cancers</a:t>
            </a:r>
            <a:r>
              <a:rPr lang="en-US" sz="2000" dirty="0" smtClean="0"/>
              <a:t>.</a:t>
            </a:r>
          </a:p>
          <a:p>
            <a:pPr lvl="0"/>
            <a:endParaRPr lang="en-AU" sz="2000" dirty="0"/>
          </a:p>
          <a:p>
            <a:pPr marL="342900" lvl="0" indent="-342900">
              <a:buFont typeface="Wingdings" charset="2"/>
              <a:buChar char="§"/>
            </a:pPr>
            <a:r>
              <a:rPr lang="en-US" sz="2000" dirty="0"/>
              <a:t>Can help promote social health, how</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Relieve stress, assist strengthening bones, increase bone density, and promote intellectual development</a:t>
            </a:r>
            <a:r>
              <a:rPr lang="en-US" sz="2000" dirty="0" smtClean="0"/>
              <a:t>.</a:t>
            </a:r>
          </a:p>
          <a:p>
            <a:pPr marL="342900" lvl="0" indent="-342900" algn="ctr">
              <a:buFont typeface="Wingdings" charset="2"/>
              <a:buChar char="§"/>
            </a:pPr>
            <a:endParaRPr lang="en-US" sz="2000" dirty="0"/>
          </a:p>
          <a:p>
            <a:pPr lvl="0" algn="ctr"/>
            <a:r>
              <a:rPr lang="en-US" sz="2000" dirty="0">
                <a:hlinkClick r:id="rId2"/>
              </a:rPr>
              <a:t>https://www.youtube.com/watch?v=</a:t>
            </a:r>
            <a:r>
              <a:rPr lang="en-US" sz="2000" dirty="0" smtClean="0">
                <a:hlinkClick r:id="rId2"/>
              </a:rPr>
              <a:t>DwZwe37Pb68</a:t>
            </a:r>
            <a:endParaRPr lang="en-US" sz="2000" dirty="0" smtClean="0"/>
          </a:p>
          <a:p>
            <a:pPr marL="342900" lvl="0" indent="-342900" algn="ctr">
              <a:buFont typeface="Wingdings" charset="2"/>
              <a:buChar char="§"/>
            </a:pPr>
            <a:endParaRPr lang="en-AU" sz="2000" dirty="0"/>
          </a:p>
          <a:p>
            <a:r>
              <a:rPr lang="en-US" dirty="0"/>
              <a:t> </a:t>
            </a:r>
            <a:endParaRPr lang="en-AU" dirty="0"/>
          </a:p>
        </p:txBody>
      </p:sp>
    </p:spTree>
    <p:extLst>
      <p:ext uri="{BB962C8B-B14F-4D97-AF65-F5344CB8AC3E}">
        <p14:creationId xmlns:p14="http://schemas.microsoft.com/office/powerpoint/2010/main" val="14853982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53" y="1307326"/>
            <a:ext cx="8481619" cy="3724097"/>
          </a:xfrm>
          <a:prstGeom prst="rect">
            <a:avLst/>
          </a:prstGeom>
        </p:spPr>
        <p:txBody>
          <a:bodyPr wrap="square">
            <a:spAutoFit/>
          </a:bodyPr>
          <a:lstStyle/>
          <a:p>
            <a:r>
              <a:rPr lang="en-US" sz="2800" b="1" dirty="0" smtClean="0"/>
              <a:t>Substance Use</a:t>
            </a:r>
          </a:p>
          <a:p>
            <a:endParaRPr lang="en-AU" sz="2800" b="1" dirty="0"/>
          </a:p>
          <a:p>
            <a:pPr marL="342900" lvl="0" indent="-342900">
              <a:buFont typeface="Wingdings" charset="2"/>
              <a:buChar char="§"/>
            </a:pPr>
            <a:r>
              <a:rPr lang="en-US" sz="2000" dirty="0"/>
              <a:t>Youth is often a stage when people experiment</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What kinds of things may come under substance use</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Many of these substances can lead to health issues in the short and long term. Effects could include </a:t>
            </a:r>
            <a:r>
              <a:rPr lang="en-US" sz="2000" dirty="0" err="1"/>
              <a:t>hospitalisation</a:t>
            </a:r>
            <a:r>
              <a:rPr lang="en-US" sz="2000" dirty="0"/>
              <a:t>, accidents, conflict with family and friends, financial difficulties, legal issues, organ damage, mental illness and various forms of cancer</a:t>
            </a:r>
            <a:r>
              <a:rPr lang="en-US" sz="2000" dirty="0" smtClean="0"/>
              <a:t>.</a:t>
            </a:r>
          </a:p>
          <a:p>
            <a:pPr marL="342900" lvl="0" indent="-342900">
              <a:buFont typeface="Wingdings" charset="2"/>
              <a:buChar char="§"/>
            </a:pPr>
            <a:endParaRPr lang="en-AU" sz="2000" dirty="0"/>
          </a:p>
        </p:txBody>
      </p:sp>
    </p:spTree>
    <p:extLst>
      <p:ext uri="{BB962C8B-B14F-4D97-AF65-F5344CB8AC3E}">
        <p14:creationId xmlns:p14="http://schemas.microsoft.com/office/powerpoint/2010/main" val="148539823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53" y="319491"/>
            <a:ext cx="8481619" cy="2985433"/>
          </a:xfrm>
          <a:prstGeom prst="rect">
            <a:avLst/>
          </a:prstGeom>
        </p:spPr>
        <p:txBody>
          <a:bodyPr wrap="square">
            <a:spAutoFit/>
          </a:bodyPr>
          <a:lstStyle/>
          <a:p>
            <a:pPr lvl="0"/>
            <a:r>
              <a:rPr lang="en-US" sz="2800" b="1" dirty="0" smtClean="0"/>
              <a:t>Drug Use</a:t>
            </a:r>
          </a:p>
          <a:p>
            <a:pPr lvl="0"/>
            <a:endParaRPr lang="en-US" sz="2000" dirty="0"/>
          </a:p>
          <a:p>
            <a:pPr marL="342900" lvl="0" indent="-342900">
              <a:buFont typeface="Wingdings" charset="2"/>
              <a:buChar char="§"/>
            </a:pPr>
            <a:r>
              <a:rPr lang="en-US" sz="2000" dirty="0" smtClean="0"/>
              <a:t>Can cause blood</a:t>
            </a:r>
            <a:r>
              <a:rPr lang="en-US" sz="2000" dirty="0"/>
              <a:t>-borne disease, violence, malnutrition, cardiovascular disease, certain cancers, drug overdose resulting in disability/death, effects social health and mental health</a:t>
            </a:r>
            <a:r>
              <a:rPr lang="en-US" sz="2000" dirty="0" smtClean="0"/>
              <a:t>.</a:t>
            </a:r>
          </a:p>
          <a:p>
            <a:pPr lvl="0"/>
            <a:endParaRPr lang="en-US" sz="2000" dirty="0"/>
          </a:p>
          <a:p>
            <a:pPr lvl="0" algn="ctr"/>
            <a:r>
              <a:rPr lang="en-US" sz="2000" dirty="0">
                <a:hlinkClick r:id="rId2"/>
              </a:rPr>
              <a:t>https://www.youtube.com/watch?v=4mDYPbIG-</a:t>
            </a:r>
            <a:r>
              <a:rPr lang="en-US" sz="2000" dirty="0" smtClean="0">
                <a:hlinkClick r:id="rId2"/>
              </a:rPr>
              <a:t>78</a:t>
            </a:r>
            <a:endParaRPr lang="en-US" sz="2000" dirty="0" smtClean="0"/>
          </a:p>
          <a:p>
            <a:pPr lvl="0" algn="ctr"/>
            <a:endParaRPr lang="en-US" sz="2000" dirty="0" smtClean="0"/>
          </a:p>
          <a:p>
            <a:pPr lvl="0"/>
            <a:endParaRPr lang="en-AU" sz="2000" dirty="0"/>
          </a:p>
        </p:txBody>
      </p:sp>
      <p:pic>
        <p:nvPicPr>
          <p:cNvPr id="3" name="Picture 2"/>
          <p:cNvPicPr>
            <a:picLocks noChangeAspect="1"/>
          </p:cNvPicPr>
          <p:nvPr/>
        </p:nvPicPr>
        <p:blipFill>
          <a:blip r:embed="rId3"/>
          <a:stretch>
            <a:fillRect/>
          </a:stretch>
        </p:blipFill>
        <p:spPr>
          <a:xfrm>
            <a:off x="2337765" y="3753820"/>
            <a:ext cx="4392029" cy="2482451"/>
          </a:xfrm>
          <a:prstGeom prst="rect">
            <a:avLst/>
          </a:prstGeom>
        </p:spPr>
      </p:pic>
    </p:spTree>
    <p:extLst>
      <p:ext uri="{BB962C8B-B14F-4D97-AF65-F5344CB8AC3E}">
        <p14:creationId xmlns:p14="http://schemas.microsoft.com/office/powerpoint/2010/main" val="19598862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53" y="319491"/>
            <a:ext cx="8481619" cy="3293209"/>
          </a:xfrm>
          <a:prstGeom prst="rect">
            <a:avLst/>
          </a:prstGeom>
        </p:spPr>
        <p:txBody>
          <a:bodyPr wrap="square">
            <a:spAutoFit/>
          </a:bodyPr>
          <a:lstStyle/>
          <a:p>
            <a:pPr lvl="0"/>
            <a:r>
              <a:rPr lang="en-US" sz="2800" b="1" dirty="0" smtClean="0"/>
              <a:t>Tobacco Use</a:t>
            </a:r>
          </a:p>
          <a:p>
            <a:pPr lvl="0"/>
            <a:endParaRPr lang="en-US" sz="2000" dirty="0"/>
          </a:p>
          <a:p>
            <a:pPr marL="342900" lvl="0" indent="-342900">
              <a:buFont typeface="Wingdings" charset="2"/>
              <a:buChar char="§"/>
            </a:pPr>
            <a:r>
              <a:rPr lang="en-US" sz="2000" dirty="0" smtClean="0"/>
              <a:t>Is becoming </a:t>
            </a:r>
            <a:r>
              <a:rPr lang="en-US" sz="2000" dirty="0"/>
              <a:t>less </a:t>
            </a:r>
            <a:r>
              <a:rPr lang="en-US" sz="2000" dirty="0" smtClean="0"/>
              <a:t>acceptable.</a:t>
            </a:r>
          </a:p>
          <a:p>
            <a:pPr marL="342900" lvl="0" indent="-342900">
              <a:buFont typeface="Wingdings" charset="2"/>
              <a:buChar char="§"/>
            </a:pPr>
            <a:endParaRPr lang="en-US" sz="2000" dirty="0"/>
          </a:p>
          <a:p>
            <a:pPr marL="342900" lvl="0" indent="-342900">
              <a:buFont typeface="Wingdings" charset="2"/>
              <a:buChar char="§"/>
            </a:pPr>
            <a:r>
              <a:rPr lang="en-US" sz="2000" dirty="0" smtClean="0"/>
              <a:t>Short </a:t>
            </a:r>
            <a:r>
              <a:rPr lang="en-US" sz="2000" dirty="0"/>
              <a:t>term; increased heart rate and blood </a:t>
            </a:r>
            <a:r>
              <a:rPr lang="en-US" sz="2000" dirty="0" smtClean="0"/>
              <a:t>pressure.</a:t>
            </a:r>
          </a:p>
          <a:p>
            <a:pPr marL="342900" lvl="0" indent="-342900">
              <a:buFont typeface="Wingdings" charset="2"/>
              <a:buChar char="§"/>
            </a:pPr>
            <a:endParaRPr lang="en-US" sz="2000" dirty="0"/>
          </a:p>
          <a:p>
            <a:pPr marL="342900" lvl="0" indent="-342900">
              <a:buFont typeface="Wingdings" charset="2"/>
              <a:buChar char="§"/>
            </a:pPr>
            <a:r>
              <a:rPr lang="en-US" sz="2000" dirty="0"/>
              <a:t>L</a:t>
            </a:r>
            <a:r>
              <a:rPr lang="en-US" sz="2000" dirty="0" smtClean="0"/>
              <a:t>ong </a:t>
            </a:r>
            <a:r>
              <a:rPr lang="en-US" sz="2000" dirty="0"/>
              <a:t>term; cardiovascular disease, many forms of cancer, respiratory conditions such as emphysema</a:t>
            </a:r>
            <a:r>
              <a:rPr lang="en-US" sz="2000" dirty="0" smtClean="0"/>
              <a:t>.</a:t>
            </a:r>
          </a:p>
          <a:p>
            <a:pPr marL="342900" lvl="0" indent="-342900" algn="ctr">
              <a:buFont typeface="Wingdings" charset="2"/>
              <a:buChar char="§"/>
            </a:pPr>
            <a:endParaRPr lang="en-US" sz="2000" dirty="0" smtClean="0"/>
          </a:p>
          <a:p>
            <a:pPr lvl="0" algn="ctr"/>
            <a:r>
              <a:rPr lang="en-US" sz="2000" dirty="0">
                <a:hlinkClick r:id="rId2"/>
              </a:rPr>
              <a:t>https://www.youtube.com/watch?v=</a:t>
            </a:r>
            <a:r>
              <a:rPr lang="en-US" sz="2000" dirty="0" smtClean="0">
                <a:hlinkClick r:id="rId2"/>
              </a:rPr>
              <a:t>OLvI96Ezh38</a:t>
            </a:r>
            <a:endParaRPr lang="en-US" sz="2000" dirty="0" smtClean="0"/>
          </a:p>
        </p:txBody>
      </p:sp>
      <p:pic>
        <p:nvPicPr>
          <p:cNvPr id="3" name="Picture 2"/>
          <p:cNvPicPr>
            <a:picLocks noChangeAspect="1"/>
          </p:cNvPicPr>
          <p:nvPr/>
        </p:nvPicPr>
        <p:blipFill>
          <a:blip r:embed="rId3"/>
          <a:stretch>
            <a:fillRect/>
          </a:stretch>
        </p:blipFill>
        <p:spPr>
          <a:xfrm>
            <a:off x="2693981" y="3875628"/>
            <a:ext cx="3937669" cy="2610846"/>
          </a:xfrm>
          <a:prstGeom prst="rect">
            <a:avLst/>
          </a:prstGeom>
        </p:spPr>
      </p:pic>
    </p:spTree>
    <p:extLst>
      <p:ext uri="{BB962C8B-B14F-4D97-AF65-F5344CB8AC3E}">
        <p14:creationId xmlns:p14="http://schemas.microsoft.com/office/powerpoint/2010/main" val="42041206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586" y="1868730"/>
            <a:ext cx="8309165" cy="4401205"/>
          </a:xfrm>
          <a:prstGeom prst="rect">
            <a:avLst/>
          </a:prstGeom>
        </p:spPr>
        <p:txBody>
          <a:bodyPr wrap="square">
            <a:spAutoFit/>
          </a:bodyPr>
          <a:lstStyle/>
          <a:p>
            <a:pPr marL="457200" indent="-457200">
              <a:buFont typeface="Arial"/>
              <a:buChar char="•"/>
            </a:pPr>
            <a:r>
              <a:rPr lang="en-US" sz="2800" b="1" dirty="0" smtClean="0"/>
              <a:t>Biological Determinants</a:t>
            </a:r>
          </a:p>
          <a:p>
            <a:pPr marL="457200" indent="-457200">
              <a:buFont typeface="Arial"/>
              <a:buChar char="•"/>
            </a:pPr>
            <a:endParaRPr lang="en-US" sz="2800" b="1" dirty="0" smtClean="0"/>
          </a:p>
          <a:p>
            <a:pPr marL="457200" indent="-457200">
              <a:buFont typeface="Arial"/>
              <a:buChar char="•"/>
            </a:pPr>
            <a:endParaRPr lang="en-US" sz="2800" b="1" dirty="0" smtClean="0"/>
          </a:p>
          <a:p>
            <a:pPr marL="457200" indent="-457200" algn="ctr">
              <a:buFont typeface="Arial"/>
              <a:buChar char="•"/>
            </a:pPr>
            <a:r>
              <a:rPr lang="en-US" sz="2800" b="1" dirty="0" smtClean="0"/>
              <a:t>Behavioral Determinants</a:t>
            </a:r>
          </a:p>
          <a:p>
            <a:pPr marL="457200" indent="-457200">
              <a:buFont typeface="Arial"/>
              <a:buChar char="•"/>
            </a:pPr>
            <a:endParaRPr lang="en-US" sz="2800" b="1" dirty="0" smtClean="0"/>
          </a:p>
          <a:p>
            <a:pPr marL="457200" indent="-457200">
              <a:buFont typeface="Arial"/>
              <a:buChar char="•"/>
            </a:pPr>
            <a:endParaRPr lang="en-US" sz="2800" b="1" dirty="0" smtClean="0"/>
          </a:p>
          <a:p>
            <a:pPr marL="457200" indent="-457200" algn="ctr">
              <a:buFont typeface="Arial"/>
              <a:buChar char="•"/>
            </a:pPr>
            <a:r>
              <a:rPr lang="en-US" sz="2800" b="1" dirty="0" smtClean="0"/>
              <a:t>Physical Environment</a:t>
            </a:r>
            <a:endParaRPr lang="en-AU" sz="2800" dirty="0"/>
          </a:p>
          <a:p>
            <a:endParaRPr lang="en-AU" sz="2800" dirty="0" smtClean="0"/>
          </a:p>
          <a:p>
            <a:endParaRPr lang="en-AU" sz="2800" dirty="0"/>
          </a:p>
          <a:p>
            <a:pPr marL="457200" indent="-457200" algn="r">
              <a:buFont typeface="Arial"/>
              <a:buChar char="•"/>
            </a:pPr>
            <a:r>
              <a:rPr lang="en-US" sz="2800" b="1" dirty="0"/>
              <a:t>Social </a:t>
            </a:r>
            <a:r>
              <a:rPr lang="en-US" sz="2800" b="1" dirty="0" smtClean="0"/>
              <a:t>Environment</a:t>
            </a:r>
            <a:endParaRPr lang="en-AU" sz="2800" dirty="0"/>
          </a:p>
        </p:txBody>
      </p:sp>
      <p:sp>
        <p:nvSpPr>
          <p:cNvPr id="3" name="Rectangle 2"/>
          <p:cNvSpPr/>
          <p:nvPr/>
        </p:nvSpPr>
        <p:spPr>
          <a:xfrm>
            <a:off x="1072957" y="603498"/>
            <a:ext cx="7001065" cy="769441"/>
          </a:xfrm>
          <a:prstGeom prst="rect">
            <a:avLst/>
          </a:prstGeom>
        </p:spPr>
        <p:txBody>
          <a:bodyPr wrap="square">
            <a:spAutoFit/>
          </a:bodyPr>
          <a:lstStyle/>
          <a:p>
            <a:pPr algn="ctr"/>
            <a:r>
              <a:rPr lang="en-US" sz="4400" b="1" u="sng" dirty="0"/>
              <a:t>Determinants of </a:t>
            </a:r>
            <a:r>
              <a:rPr lang="en-US" sz="4400" b="1" u="sng" dirty="0" smtClean="0"/>
              <a:t>Health</a:t>
            </a:r>
            <a:endParaRPr lang="en-AU" sz="4400" u="sng" dirty="0"/>
          </a:p>
        </p:txBody>
      </p:sp>
    </p:spTree>
    <p:extLst>
      <p:ext uri="{BB962C8B-B14F-4D97-AF65-F5344CB8AC3E}">
        <p14:creationId xmlns:p14="http://schemas.microsoft.com/office/powerpoint/2010/main" val="3990277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53" y="319491"/>
            <a:ext cx="8481619" cy="4216539"/>
          </a:xfrm>
          <a:prstGeom prst="rect">
            <a:avLst/>
          </a:prstGeom>
        </p:spPr>
        <p:txBody>
          <a:bodyPr wrap="square">
            <a:spAutoFit/>
          </a:bodyPr>
          <a:lstStyle/>
          <a:p>
            <a:pPr lvl="0"/>
            <a:r>
              <a:rPr lang="en-US" sz="2800" b="1" dirty="0" smtClean="0"/>
              <a:t>Alcohol Use</a:t>
            </a:r>
          </a:p>
          <a:p>
            <a:pPr lvl="0"/>
            <a:endParaRPr lang="en-US" sz="2000" dirty="0"/>
          </a:p>
          <a:p>
            <a:pPr marL="342900" lvl="0" indent="-342900">
              <a:buFont typeface="Wingdings" charset="2"/>
              <a:buChar char="§"/>
            </a:pPr>
            <a:r>
              <a:rPr lang="en-US" sz="2000" dirty="0"/>
              <a:t>M</a:t>
            </a:r>
            <a:r>
              <a:rPr lang="en-US" sz="2000" dirty="0" smtClean="0"/>
              <a:t>ost </a:t>
            </a:r>
            <a:r>
              <a:rPr lang="en-US" sz="2000" dirty="0"/>
              <a:t>common social drug in </a:t>
            </a:r>
            <a:r>
              <a:rPr lang="en-US" sz="2000" dirty="0" smtClean="0"/>
              <a:t>Australia.</a:t>
            </a:r>
          </a:p>
          <a:p>
            <a:pPr marL="342900" lvl="0" indent="-342900">
              <a:buFont typeface="Wingdings" charset="2"/>
              <a:buChar char="§"/>
            </a:pPr>
            <a:endParaRPr lang="en-US" sz="2000" dirty="0"/>
          </a:p>
          <a:p>
            <a:pPr marL="342900" lvl="0" indent="-342900">
              <a:buFont typeface="Wingdings" charset="2"/>
              <a:buChar char="§"/>
            </a:pPr>
            <a:r>
              <a:rPr lang="en-US" sz="2000" dirty="0"/>
              <a:t>I</a:t>
            </a:r>
            <a:r>
              <a:rPr lang="en-US" sz="2000" dirty="0" smtClean="0"/>
              <a:t>n moderation, </a:t>
            </a:r>
            <a:r>
              <a:rPr lang="en-US" sz="2000" dirty="0"/>
              <a:t>alcohol poses minimal risk to </a:t>
            </a:r>
            <a:r>
              <a:rPr lang="en-US" sz="2000" dirty="0" smtClean="0"/>
              <a:t>health.</a:t>
            </a:r>
          </a:p>
          <a:p>
            <a:pPr marL="342900" lvl="0" indent="-342900">
              <a:buFont typeface="Wingdings" charset="2"/>
              <a:buChar char="§"/>
            </a:pPr>
            <a:endParaRPr lang="en-US" sz="2000" dirty="0"/>
          </a:p>
          <a:p>
            <a:pPr marL="342900" lvl="0" indent="-342900">
              <a:buFont typeface="Wingdings" charset="2"/>
              <a:buChar char="§"/>
            </a:pPr>
            <a:r>
              <a:rPr lang="en-US" sz="2000" dirty="0"/>
              <a:t>E</a:t>
            </a:r>
            <a:r>
              <a:rPr lang="en-US" sz="2000" dirty="0" smtClean="0"/>
              <a:t>xcessive </a:t>
            </a:r>
            <a:r>
              <a:rPr lang="en-US" sz="2000" dirty="0"/>
              <a:t>alcohol intake = increased risk of morbidity and mortality. </a:t>
            </a:r>
            <a:endParaRPr lang="en-US" sz="2000" dirty="0" smtClean="0"/>
          </a:p>
          <a:p>
            <a:pPr marL="342900" lvl="0" indent="-342900">
              <a:buFont typeface="Wingdings" charset="2"/>
              <a:buChar char="§"/>
            </a:pPr>
            <a:endParaRPr lang="en-US" sz="2000" dirty="0"/>
          </a:p>
          <a:p>
            <a:pPr marL="342900" lvl="0" indent="-342900">
              <a:buFont typeface="Wingdings" charset="2"/>
              <a:buChar char="§"/>
            </a:pPr>
            <a:r>
              <a:rPr lang="en-US" sz="2000" dirty="0" smtClean="0"/>
              <a:t>Binge </a:t>
            </a:r>
            <a:r>
              <a:rPr lang="en-US" sz="2000" dirty="0"/>
              <a:t>drinking can result in violence, accidents such as drowning, unsafe sexual practices, unconsciousness and </a:t>
            </a:r>
            <a:r>
              <a:rPr lang="en-US" sz="2000" dirty="0" smtClean="0"/>
              <a:t>vomiting.</a:t>
            </a:r>
          </a:p>
          <a:p>
            <a:pPr marL="342900" lvl="0" indent="-342900">
              <a:buFont typeface="Wingdings" charset="2"/>
              <a:buChar char="§"/>
            </a:pPr>
            <a:endParaRPr lang="en-US" sz="2000" dirty="0"/>
          </a:p>
          <a:p>
            <a:pPr marL="342900" lvl="0" indent="-342900">
              <a:buFont typeface="Wingdings" charset="2"/>
              <a:buChar char="§"/>
            </a:pPr>
            <a:r>
              <a:rPr lang="en-US" sz="2000" dirty="0" smtClean="0"/>
              <a:t>Long </a:t>
            </a:r>
            <a:r>
              <a:rPr lang="en-US" sz="2000" dirty="0"/>
              <a:t>term; cardiovascular disease, type 2 diabetes, certain types of cancer, and mental illness.</a:t>
            </a:r>
            <a:endParaRPr lang="en-AU" sz="2000" dirty="0"/>
          </a:p>
        </p:txBody>
      </p:sp>
      <p:pic>
        <p:nvPicPr>
          <p:cNvPr id="3" name="Picture 2"/>
          <p:cNvPicPr>
            <a:picLocks noChangeAspect="1"/>
          </p:cNvPicPr>
          <p:nvPr/>
        </p:nvPicPr>
        <p:blipFill>
          <a:blip r:embed="rId2"/>
          <a:stretch>
            <a:fillRect/>
          </a:stretch>
        </p:blipFill>
        <p:spPr>
          <a:xfrm>
            <a:off x="2223288" y="4688146"/>
            <a:ext cx="5066826" cy="1975921"/>
          </a:xfrm>
          <a:prstGeom prst="rect">
            <a:avLst/>
          </a:prstGeom>
        </p:spPr>
      </p:pic>
    </p:spTree>
    <p:extLst>
      <p:ext uri="{BB962C8B-B14F-4D97-AF65-F5344CB8AC3E}">
        <p14:creationId xmlns:p14="http://schemas.microsoft.com/office/powerpoint/2010/main" val="42041206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809" y="1663282"/>
            <a:ext cx="8622717" cy="3570208"/>
          </a:xfrm>
          <a:prstGeom prst="rect">
            <a:avLst/>
          </a:prstGeom>
        </p:spPr>
        <p:txBody>
          <a:bodyPr wrap="square">
            <a:spAutoFit/>
          </a:bodyPr>
          <a:lstStyle/>
          <a:p>
            <a:pPr lvl="0"/>
            <a:r>
              <a:rPr lang="en-US" sz="2800" b="1" dirty="0"/>
              <a:t>Alcohol </a:t>
            </a:r>
            <a:r>
              <a:rPr lang="en-US" sz="2800" b="1" dirty="0" smtClean="0"/>
              <a:t>Use</a:t>
            </a:r>
          </a:p>
          <a:p>
            <a:pPr lvl="0" algn="ctr"/>
            <a:endParaRPr lang="en-US" sz="2000" b="1" dirty="0" smtClean="0"/>
          </a:p>
          <a:p>
            <a:pPr algn="ctr"/>
            <a:endParaRPr lang="en-US" sz="2000" dirty="0" smtClean="0">
              <a:hlinkClick r:id="rId2"/>
            </a:endParaRPr>
          </a:p>
          <a:p>
            <a:pPr lvl="0" algn="ctr"/>
            <a:endParaRPr lang="en-US" sz="2000" dirty="0"/>
          </a:p>
          <a:p>
            <a:pPr lvl="0" algn="ctr"/>
            <a:r>
              <a:rPr lang="en-US" sz="2000" dirty="0">
                <a:hlinkClick r:id="rId3"/>
              </a:rPr>
              <a:t>http://www.abc.net.au/lateline/content/2014/s4057583.htm</a:t>
            </a:r>
            <a:endParaRPr lang="en-US" sz="2000" dirty="0"/>
          </a:p>
          <a:p>
            <a:pPr algn="ctr"/>
            <a:endParaRPr lang="en-US" sz="2000" dirty="0"/>
          </a:p>
          <a:p>
            <a:pPr algn="ctr"/>
            <a:endParaRPr lang="en-US" sz="2000" dirty="0"/>
          </a:p>
          <a:p>
            <a:pPr algn="ctr"/>
            <a:endParaRPr lang="en-US" sz="2000" dirty="0" smtClean="0"/>
          </a:p>
          <a:p>
            <a:pPr algn="ctr"/>
            <a:r>
              <a:rPr lang="en-US" sz="2000" dirty="0">
                <a:hlinkClick r:id="rId4"/>
              </a:rPr>
              <a:t>https://www.youtube.com/watch?v=</a:t>
            </a:r>
            <a:r>
              <a:rPr lang="en-US" sz="2000" dirty="0" smtClean="0">
                <a:hlinkClick r:id="rId4"/>
              </a:rPr>
              <a:t>WMQddOpSm2o</a:t>
            </a:r>
            <a:endParaRPr lang="en-US" sz="2000" dirty="0" smtClean="0"/>
          </a:p>
          <a:p>
            <a:pPr algn="ctr"/>
            <a:endParaRPr lang="en-US" sz="2000" dirty="0" smtClean="0"/>
          </a:p>
          <a:p>
            <a:endParaRPr lang="en-US" dirty="0"/>
          </a:p>
        </p:txBody>
      </p:sp>
    </p:spTree>
    <p:extLst>
      <p:ext uri="{BB962C8B-B14F-4D97-AF65-F5344CB8AC3E}">
        <p14:creationId xmlns:p14="http://schemas.microsoft.com/office/powerpoint/2010/main" val="2078830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909" y="625828"/>
            <a:ext cx="8528651" cy="3108543"/>
          </a:xfrm>
          <a:prstGeom prst="rect">
            <a:avLst/>
          </a:prstGeom>
        </p:spPr>
        <p:txBody>
          <a:bodyPr wrap="square">
            <a:spAutoFit/>
          </a:bodyPr>
          <a:lstStyle/>
          <a:p>
            <a:pPr lvl="0"/>
            <a:r>
              <a:rPr lang="en-US" sz="2800" b="1" dirty="0"/>
              <a:t>Sexual </a:t>
            </a:r>
            <a:r>
              <a:rPr lang="en-US" sz="2800" b="1" dirty="0" smtClean="0"/>
              <a:t>Practices</a:t>
            </a:r>
          </a:p>
          <a:p>
            <a:pPr lvl="0"/>
            <a:endParaRPr lang="en-AU" sz="2800" b="1" dirty="0"/>
          </a:p>
          <a:p>
            <a:pPr marL="342900" lvl="0" indent="-342900">
              <a:buFont typeface="Wingdings" charset="2"/>
              <a:buChar char="§"/>
            </a:pPr>
            <a:r>
              <a:rPr lang="en-US" sz="2000" dirty="0"/>
              <a:t>Sexual development is a significant milestone occurring in the youth stage of the lifespan</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Being involved in a sexual relationship may affect the persons’ social, mental and emotional health, how</a:t>
            </a:r>
            <a:r>
              <a:rPr lang="en-US" sz="2000" dirty="0" smtClean="0"/>
              <a:t>?</a:t>
            </a:r>
          </a:p>
          <a:p>
            <a:pPr marL="342900" lvl="0" indent="-342900">
              <a:buFont typeface="Wingdings" charset="2"/>
              <a:buChar char="§"/>
            </a:pPr>
            <a:endParaRPr lang="en-AU" sz="2000" dirty="0"/>
          </a:p>
          <a:p>
            <a:pPr marL="342900" lvl="0" indent="-342900">
              <a:buFont typeface="Wingdings" charset="2"/>
              <a:buChar char="§"/>
            </a:pPr>
            <a:r>
              <a:rPr lang="en-US" sz="2000" dirty="0"/>
              <a:t>Long term; STI’s, pregnancy.</a:t>
            </a:r>
            <a:endParaRPr lang="en-AU" sz="2000" dirty="0"/>
          </a:p>
        </p:txBody>
      </p:sp>
    </p:spTree>
    <p:extLst>
      <p:ext uri="{BB962C8B-B14F-4D97-AF65-F5344CB8AC3E}">
        <p14:creationId xmlns:p14="http://schemas.microsoft.com/office/powerpoint/2010/main" val="148539823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908" y="382770"/>
            <a:ext cx="8497296" cy="2554545"/>
          </a:xfrm>
          <a:prstGeom prst="rect">
            <a:avLst/>
          </a:prstGeom>
        </p:spPr>
        <p:txBody>
          <a:bodyPr wrap="square">
            <a:spAutoFit/>
          </a:bodyPr>
          <a:lstStyle/>
          <a:p>
            <a:pPr lvl="0"/>
            <a:r>
              <a:rPr lang="en-US" sz="2800" b="1" dirty="0"/>
              <a:t>Skills in developing and maintaining </a:t>
            </a:r>
            <a:r>
              <a:rPr lang="en-US" sz="2800" b="1" dirty="0" smtClean="0"/>
              <a:t>friendships</a:t>
            </a:r>
          </a:p>
          <a:p>
            <a:pPr lvl="0"/>
            <a:endParaRPr lang="en-AU" sz="2800" b="1" dirty="0"/>
          </a:p>
          <a:p>
            <a:pPr marL="342900" lvl="0" indent="-342900">
              <a:buFont typeface="Wingdings" charset="2"/>
              <a:buChar char="§"/>
            </a:pPr>
            <a:r>
              <a:rPr lang="en-US" sz="2000" dirty="0"/>
              <a:t>The peer group is increasingly influential during youth</a:t>
            </a:r>
            <a:r>
              <a:rPr lang="en-US" sz="2000" dirty="0" smtClean="0"/>
              <a:t>.</a:t>
            </a:r>
          </a:p>
          <a:p>
            <a:pPr lvl="0"/>
            <a:endParaRPr lang="en-AU" sz="2000" dirty="0" smtClean="0"/>
          </a:p>
          <a:p>
            <a:pPr lvl="0"/>
            <a:endParaRPr lang="en-AU" sz="2000" dirty="0" smtClean="0"/>
          </a:p>
          <a:p>
            <a:pPr lvl="0"/>
            <a:endParaRPr lang="en-AU" sz="2000" dirty="0"/>
          </a:p>
          <a:p>
            <a:pPr lvl="0" algn="ctr"/>
            <a:r>
              <a:rPr lang="en-US" sz="2400" dirty="0"/>
              <a:t>What do we want to see in our friendships?</a:t>
            </a:r>
            <a:endParaRPr lang="en-AU" sz="2400" dirty="0"/>
          </a:p>
        </p:txBody>
      </p:sp>
    </p:spTree>
    <p:extLst>
      <p:ext uri="{BB962C8B-B14F-4D97-AF65-F5344CB8AC3E}">
        <p14:creationId xmlns:p14="http://schemas.microsoft.com/office/powerpoint/2010/main" val="386540750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908" y="382770"/>
            <a:ext cx="8497296" cy="5755421"/>
          </a:xfrm>
          <a:prstGeom prst="rect">
            <a:avLst/>
          </a:prstGeom>
        </p:spPr>
        <p:txBody>
          <a:bodyPr wrap="square">
            <a:spAutoFit/>
          </a:bodyPr>
          <a:lstStyle/>
          <a:p>
            <a:pPr lvl="0"/>
            <a:r>
              <a:rPr lang="en-US" sz="2800" b="1" dirty="0"/>
              <a:t>Skills in developing and maintaining </a:t>
            </a:r>
            <a:r>
              <a:rPr lang="en-US" sz="2800" b="1" dirty="0" smtClean="0"/>
              <a:t>friendships</a:t>
            </a:r>
          </a:p>
          <a:p>
            <a:pPr lvl="0"/>
            <a:endParaRPr lang="en-AU" sz="2800" b="1" dirty="0"/>
          </a:p>
          <a:p>
            <a:pPr marL="342900" lvl="0" indent="-342900">
              <a:buFont typeface="Wingdings" charset="2"/>
              <a:buChar char="§"/>
            </a:pPr>
            <a:r>
              <a:rPr lang="en-US" sz="2000" dirty="0"/>
              <a:t>The peer group is increasingly influential during youth</a:t>
            </a:r>
            <a:r>
              <a:rPr lang="en-US" sz="2000" dirty="0" smtClean="0"/>
              <a:t>.</a:t>
            </a:r>
          </a:p>
          <a:p>
            <a:pPr lvl="0"/>
            <a:endParaRPr lang="en-AU" sz="2000" dirty="0" smtClean="0"/>
          </a:p>
          <a:p>
            <a:pPr lvl="0"/>
            <a:endParaRPr lang="en-AU" sz="2000" dirty="0" smtClean="0"/>
          </a:p>
          <a:p>
            <a:pPr lvl="0"/>
            <a:endParaRPr lang="en-AU" sz="2000" dirty="0"/>
          </a:p>
          <a:p>
            <a:pPr lvl="0" algn="ctr"/>
            <a:r>
              <a:rPr lang="en-US" sz="2400" dirty="0"/>
              <a:t>What do we want to see in our friendships</a:t>
            </a:r>
            <a:r>
              <a:rPr lang="en-US" sz="2400" dirty="0" smtClean="0"/>
              <a:t>?</a:t>
            </a:r>
          </a:p>
          <a:p>
            <a:pPr marL="342900" lvl="0" indent="-342900">
              <a:buFont typeface="Wingdings" charset="2"/>
              <a:buChar char="§"/>
            </a:pPr>
            <a:r>
              <a:rPr lang="en-US" sz="2000" dirty="0" smtClean="0"/>
              <a:t>Trust</a:t>
            </a:r>
          </a:p>
          <a:p>
            <a:pPr marL="342900" lvl="0" indent="-342900">
              <a:buFont typeface="Wingdings" charset="2"/>
              <a:buChar char="§"/>
            </a:pPr>
            <a:r>
              <a:rPr lang="en-US" sz="2000" dirty="0" smtClean="0"/>
              <a:t>Forgiveness</a:t>
            </a:r>
          </a:p>
          <a:p>
            <a:pPr marL="342900" lvl="0" indent="-342900">
              <a:buFont typeface="Wingdings" charset="2"/>
              <a:buChar char="§"/>
            </a:pPr>
            <a:r>
              <a:rPr lang="en-AU" sz="2000" dirty="0" smtClean="0"/>
              <a:t>Participate in conversations</a:t>
            </a:r>
          </a:p>
          <a:p>
            <a:pPr marL="342900" lvl="0" indent="-342900">
              <a:buFont typeface="Wingdings" charset="2"/>
              <a:buChar char="§"/>
            </a:pPr>
            <a:r>
              <a:rPr lang="en-AU" sz="2000" dirty="0" smtClean="0"/>
              <a:t>Listening</a:t>
            </a:r>
          </a:p>
          <a:p>
            <a:pPr marL="342900" lvl="0" indent="-342900">
              <a:buFont typeface="Wingdings" charset="2"/>
              <a:buChar char="§"/>
            </a:pPr>
            <a:r>
              <a:rPr lang="en-AU" sz="2000" dirty="0" smtClean="0"/>
              <a:t>Commitment</a:t>
            </a:r>
          </a:p>
          <a:p>
            <a:pPr marL="342900" lvl="0" indent="-342900">
              <a:buFont typeface="Wingdings" charset="2"/>
              <a:buChar char="§"/>
            </a:pPr>
            <a:r>
              <a:rPr lang="en-AU" sz="2000" dirty="0" smtClean="0"/>
              <a:t>Sharing and compromising</a:t>
            </a:r>
          </a:p>
          <a:p>
            <a:pPr marL="342900" lvl="0" indent="-342900">
              <a:buFont typeface="Wingdings" charset="2"/>
              <a:buChar char="§"/>
            </a:pPr>
            <a:r>
              <a:rPr lang="en-AU" sz="2000" dirty="0" smtClean="0"/>
              <a:t>Be supportive</a:t>
            </a:r>
          </a:p>
          <a:p>
            <a:pPr marL="342900" lvl="0" indent="-342900">
              <a:buFont typeface="Wingdings" charset="2"/>
              <a:buChar char="§"/>
            </a:pPr>
            <a:r>
              <a:rPr lang="en-AU" sz="2000" dirty="0" smtClean="0"/>
              <a:t>Honesty</a:t>
            </a:r>
          </a:p>
          <a:p>
            <a:pPr marL="342900" lvl="0" indent="-342900">
              <a:buFont typeface="Wingdings" charset="2"/>
              <a:buChar char="§"/>
            </a:pPr>
            <a:endParaRPr lang="en-AU" sz="2400" dirty="0"/>
          </a:p>
          <a:p>
            <a:pPr marL="342900" lvl="0" indent="-342900">
              <a:buFont typeface="Wingdings" charset="2"/>
              <a:buChar char="§"/>
            </a:pPr>
            <a:r>
              <a:rPr lang="en-AU" sz="2400" dirty="0" smtClean="0"/>
              <a:t>Friends may influence each others behaviour = Peer pressure.</a:t>
            </a:r>
            <a:endParaRPr lang="en-AU" sz="2400" dirty="0"/>
          </a:p>
        </p:txBody>
      </p:sp>
    </p:spTree>
    <p:extLst>
      <p:ext uri="{BB962C8B-B14F-4D97-AF65-F5344CB8AC3E}">
        <p14:creationId xmlns:p14="http://schemas.microsoft.com/office/powerpoint/2010/main" val="107942974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877" y="722491"/>
            <a:ext cx="8622716" cy="3354765"/>
          </a:xfrm>
          <a:prstGeom prst="rect">
            <a:avLst/>
          </a:prstGeom>
        </p:spPr>
        <p:txBody>
          <a:bodyPr wrap="square">
            <a:spAutoFit/>
          </a:bodyPr>
          <a:lstStyle/>
          <a:p>
            <a:pPr lvl="0"/>
            <a:r>
              <a:rPr lang="en-US" sz="2800" b="1" dirty="0"/>
              <a:t>Seeking help from health </a:t>
            </a:r>
            <a:r>
              <a:rPr lang="en-US" sz="2800" b="1" dirty="0" smtClean="0"/>
              <a:t>professionals</a:t>
            </a:r>
          </a:p>
          <a:p>
            <a:pPr lvl="0"/>
            <a:endParaRPr lang="en-AU" sz="2800" b="1" dirty="0" smtClean="0"/>
          </a:p>
          <a:p>
            <a:pPr marL="342900" lvl="0" indent="-342900">
              <a:buFont typeface="Wingdings" charset="2"/>
              <a:buChar char="§"/>
            </a:pPr>
            <a:r>
              <a:rPr lang="en-AU" sz="2000" dirty="0"/>
              <a:t>Young people are more likely to consult a friend than a health professional</a:t>
            </a:r>
          </a:p>
          <a:p>
            <a:pPr marL="342900" lvl="0" indent="-342900">
              <a:buFont typeface="Wingdings" charset="2"/>
              <a:buChar char="§"/>
            </a:pPr>
            <a:r>
              <a:rPr lang="en-AU" sz="2000" dirty="0"/>
              <a:t>Males are less likely to seek help</a:t>
            </a:r>
          </a:p>
          <a:p>
            <a:pPr lvl="0"/>
            <a:endParaRPr lang="en-AU" sz="2800" b="1" dirty="0"/>
          </a:p>
          <a:p>
            <a:pPr lvl="0" algn="ctr"/>
            <a:endParaRPr lang="en-US" sz="2400" dirty="0" smtClean="0"/>
          </a:p>
          <a:p>
            <a:pPr lvl="0" algn="ctr"/>
            <a:r>
              <a:rPr lang="en-US" sz="2400" dirty="0" smtClean="0"/>
              <a:t>Why </a:t>
            </a:r>
            <a:r>
              <a:rPr lang="en-US" sz="2400" dirty="0"/>
              <a:t>see a health professional</a:t>
            </a:r>
            <a:r>
              <a:rPr lang="en-US" sz="2400" dirty="0" smtClean="0"/>
              <a:t>?</a:t>
            </a:r>
          </a:p>
          <a:p>
            <a:pPr lvl="0"/>
            <a:endParaRPr lang="en-AU" sz="2000" dirty="0"/>
          </a:p>
          <a:p>
            <a:pPr marL="342900" lvl="0" indent="-342900">
              <a:buFont typeface="Wingdings" charset="2"/>
              <a:buChar char="§"/>
            </a:pPr>
            <a:endParaRPr lang="en-AU" sz="2000" dirty="0" smtClean="0"/>
          </a:p>
        </p:txBody>
      </p:sp>
    </p:spTree>
    <p:extLst>
      <p:ext uri="{BB962C8B-B14F-4D97-AF65-F5344CB8AC3E}">
        <p14:creationId xmlns:p14="http://schemas.microsoft.com/office/powerpoint/2010/main" val="109905457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877" y="722491"/>
            <a:ext cx="8622716" cy="5201424"/>
          </a:xfrm>
          <a:prstGeom prst="rect">
            <a:avLst/>
          </a:prstGeom>
        </p:spPr>
        <p:txBody>
          <a:bodyPr wrap="square">
            <a:spAutoFit/>
          </a:bodyPr>
          <a:lstStyle/>
          <a:p>
            <a:pPr lvl="0"/>
            <a:r>
              <a:rPr lang="en-US" sz="2800" b="1" dirty="0"/>
              <a:t>Seeking help from health </a:t>
            </a:r>
            <a:r>
              <a:rPr lang="en-US" sz="2800" b="1" dirty="0" smtClean="0"/>
              <a:t>professionals</a:t>
            </a:r>
          </a:p>
          <a:p>
            <a:pPr lvl="0"/>
            <a:endParaRPr lang="en-AU" sz="2800" b="1" dirty="0" smtClean="0"/>
          </a:p>
          <a:p>
            <a:pPr marL="342900" lvl="0" indent="-342900">
              <a:buFont typeface="Wingdings" charset="2"/>
              <a:buChar char="§"/>
            </a:pPr>
            <a:r>
              <a:rPr lang="en-AU" sz="2000" dirty="0"/>
              <a:t>Young people are more likely to consult a friend than a health professional</a:t>
            </a:r>
          </a:p>
          <a:p>
            <a:pPr marL="342900" lvl="0" indent="-342900">
              <a:buFont typeface="Wingdings" charset="2"/>
              <a:buChar char="§"/>
            </a:pPr>
            <a:r>
              <a:rPr lang="en-AU" sz="2000" dirty="0"/>
              <a:t>Males are less likely to seek help</a:t>
            </a:r>
          </a:p>
          <a:p>
            <a:pPr lvl="0"/>
            <a:endParaRPr lang="en-AU" sz="2800" b="1" dirty="0"/>
          </a:p>
          <a:p>
            <a:pPr lvl="0" algn="ctr"/>
            <a:endParaRPr lang="en-US" sz="2400" dirty="0" smtClean="0"/>
          </a:p>
          <a:p>
            <a:pPr lvl="0" algn="ctr"/>
            <a:r>
              <a:rPr lang="en-US" sz="2400" dirty="0" smtClean="0"/>
              <a:t>Why </a:t>
            </a:r>
            <a:r>
              <a:rPr lang="en-US" sz="2400" dirty="0"/>
              <a:t>see a health professional</a:t>
            </a:r>
            <a:r>
              <a:rPr lang="en-US" sz="2400" dirty="0" smtClean="0"/>
              <a:t>?</a:t>
            </a:r>
          </a:p>
          <a:p>
            <a:pPr lvl="0" algn="ctr"/>
            <a:endParaRPr lang="en-US" sz="2000" dirty="0" smtClean="0"/>
          </a:p>
          <a:p>
            <a:pPr marL="342900" lvl="0" indent="-342900">
              <a:buFont typeface="Wingdings" charset="2"/>
              <a:buChar char="§"/>
            </a:pPr>
            <a:r>
              <a:rPr lang="en-AU" sz="2000" dirty="0" smtClean="0"/>
              <a:t>Get professional assistance</a:t>
            </a:r>
          </a:p>
          <a:p>
            <a:pPr marL="342900" lvl="0" indent="-342900">
              <a:buFont typeface="Wingdings" charset="2"/>
              <a:buChar char="§"/>
            </a:pPr>
            <a:endParaRPr lang="en-AU" sz="2000" dirty="0" smtClean="0"/>
          </a:p>
          <a:p>
            <a:pPr marL="342900" lvl="0" indent="-342900">
              <a:buFont typeface="Wingdings" charset="2"/>
              <a:buChar char="§"/>
            </a:pPr>
            <a:r>
              <a:rPr lang="en-AU" sz="2000" dirty="0" smtClean="0"/>
              <a:t>Provide immunisation</a:t>
            </a:r>
          </a:p>
          <a:p>
            <a:pPr marL="342900" lvl="0" indent="-342900">
              <a:buFont typeface="Wingdings" charset="2"/>
              <a:buChar char="§"/>
            </a:pPr>
            <a:endParaRPr lang="en-AU" sz="2000" dirty="0" smtClean="0"/>
          </a:p>
          <a:p>
            <a:pPr marL="342900" lvl="0" indent="-342900">
              <a:buFont typeface="Wingdings" charset="2"/>
              <a:buChar char="§"/>
            </a:pPr>
            <a:r>
              <a:rPr lang="en-AU" sz="2000" dirty="0" smtClean="0"/>
              <a:t>Help prevent or cure health issues before they get worst/more serious</a:t>
            </a:r>
          </a:p>
          <a:p>
            <a:pPr marL="342900" lvl="0" indent="-342900">
              <a:buFont typeface="Wingdings" charset="2"/>
              <a:buChar char="§"/>
            </a:pPr>
            <a:endParaRPr lang="en-AU" sz="2000" dirty="0"/>
          </a:p>
          <a:p>
            <a:pPr marL="342900" lvl="0" indent="-342900">
              <a:buFont typeface="Wingdings" charset="2"/>
              <a:buChar char="§"/>
            </a:pPr>
            <a:endParaRPr lang="en-AU" sz="2000" dirty="0" smtClean="0"/>
          </a:p>
        </p:txBody>
      </p:sp>
    </p:spTree>
    <p:extLst>
      <p:ext uri="{BB962C8B-B14F-4D97-AF65-F5344CB8AC3E}">
        <p14:creationId xmlns:p14="http://schemas.microsoft.com/office/powerpoint/2010/main" val="87260501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296" y="604946"/>
            <a:ext cx="8246455" cy="5447645"/>
          </a:xfrm>
          <a:prstGeom prst="rect">
            <a:avLst/>
          </a:prstGeom>
        </p:spPr>
        <p:txBody>
          <a:bodyPr wrap="square">
            <a:spAutoFit/>
          </a:bodyPr>
          <a:lstStyle/>
          <a:p>
            <a:r>
              <a:rPr lang="en-US" sz="2800" b="1" dirty="0" smtClean="0"/>
              <a:t>Physical Environment:</a:t>
            </a:r>
          </a:p>
          <a:p>
            <a:endParaRPr lang="en-AU" sz="2800" dirty="0"/>
          </a:p>
          <a:p>
            <a:pPr marL="285750" indent="-285750">
              <a:buFont typeface="Wingdings" charset="2"/>
              <a:buChar char="§"/>
            </a:pPr>
            <a:r>
              <a:rPr lang="en-US" sz="2000" dirty="0" smtClean="0"/>
              <a:t>The physical environment encompasses many factors that have a direct impact on health and individual human development such as… air quality, the housing and work environment, and access to facilities for recreation and health care. </a:t>
            </a:r>
          </a:p>
          <a:p>
            <a:endParaRPr lang="en-US" sz="2000" dirty="0" smtClean="0"/>
          </a:p>
          <a:p>
            <a:pPr marL="285750" indent="-285750">
              <a:buFont typeface="Wingdings" charset="2"/>
              <a:buChar char="§"/>
            </a:pPr>
            <a:r>
              <a:rPr lang="en-US" sz="2000" dirty="0" smtClean="0"/>
              <a:t>Aspects of the physical environment are often out of the individuals control.</a:t>
            </a:r>
            <a:endParaRPr lang="en-AU" sz="2000" dirty="0"/>
          </a:p>
          <a:p>
            <a:r>
              <a:rPr lang="en-US" dirty="0"/>
              <a:t> </a:t>
            </a:r>
            <a:endParaRPr lang="en-US" dirty="0" smtClean="0"/>
          </a:p>
          <a:p>
            <a:endParaRPr lang="en-US" dirty="0" smtClean="0"/>
          </a:p>
          <a:p>
            <a:pPr marL="285750" indent="-285750">
              <a:buFont typeface="Wingdings" charset="2"/>
              <a:buChar char="ü"/>
            </a:pPr>
            <a:r>
              <a:rPr lang="en-US" sz="2000" dirty="0" smtClean="0"/>
              <a:t>Tobacco smoke in the home</a:t>
            </a:r>
          </a:p>
          <a:p>
            <a:pPr marL="285750" indent="-285750">
              <a:buFont typeface="Wingdings" charset="2"/>
              <a:buChar char="ü"/>
            </a:pPr>
            <a:r>
              <a:rPr lang="en-US" sz="2000" dirty="0" smtClean="0"/>
              <a:t>Housing environment</a:t>
            </a:r>
          </a:p>
          <a:p>
            <a:pPr marL="285750" indent="-285750">
              <a:buFont typeface="Wingdings" charset="2"/>
              <a:buChar char="ü"/>
            </a:pPr>
            <a:r>
              <a:rPr lang="en-US" sz="2000" dirty="0" smtClean="0"/>
              <a:t>Work environment</a:t>
            </a:r>
          </a:p>
          <a:p>
            <a:pPr marL="285750" indent="-285750">
              <a:buFont typeface="Wingdings" charset="2"/>
              <a:buChar char="ü"/>
            </a:pPr>
            <a:r>
              <a:rPr lang="en-US" sz="2000" dirty="0" smtClean="0"/>
              <a:t>Access to recreational facilities</a:t>
            </a:r>
            <a:endParaRPr lang="en-US" sz="2000" dirty="0"/>
          </a:p>
          <a:p>
            <a:endParaRPr lang="en-AU" dirty="0"/>
          </a:p>
          <a:p>
            <a:r>
              <a:rPr lang="en-US" dirty="0"/>
              <a:t> </a:t>
            </a:r>
            <a:endParaRPr lang="en-AU" dirty="0"/>
          </a:p>
        </p:txBody>
      </p:sp>
    </p:spTree>
    <p:extLst>
      <p:ext uri="{BB962C8B-B14F-4D97-AF65-F5344CB8AC3E}">
        <p14:creationId xmlns:p14="http://schemas.microsoft.com/office/powerpoint/2010/main" val="97213832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880" y="346388"/>
            <a:ext cx="8869824" cy="3724097"/>
          </a:xfrm>
          <a:prstGeom prst="rect">
            <a:avLst/>
          </a:prstGeom>
        </p:spPr>
        <p:txBody>
          <a:bodyPr wrap="square">
            <a:spAutoFit/>
          </a:bodyPr>
          <a:lstStyle/>
          <a:p>
            <a:r>
              <a:rPr lang="en-US" sz="2800" b="1" dirty="0" smtClean="0"/>
              <a:t>Social Environment:</a:t>
            </a:r>
            <a:endParaRPr lang="en-US" sz="2800" b="1" dirty="0"/>
          </a:p>
          <a:p>
            <a:endParaRPr lang="en-AU" sz="2800" dirty="0"/>
          </a:p>
          <a:p>
            <a:pPr marL="285750" indent="-285750">
              <a:buFont typeface="Wingdings" charset="2"/>
              <a:buChar char="§"/>
            </a:pPr>
            <a:r>
              <a:rPr lang="en-US" sz="2000" dirty="0" smtClean="0"/>
              <a:t>Some of these social environments are related to the influence of the family and others are related to the wider community in which youth live. </a:t>
            </a:r>
            <a:endParaRPr lang="en-US" sz="2000" dirty="0"/>
          </a:p>
          <a:p>
            <a:pPr marL="285750" indent="-285750">
              <a:buFont typeface="Wingdings" charset="2"/>
              <a:buChar char="§"/>
            </a:pPr>
            <a:endParaRPr lang="en-US" sz="2000" dirty="0" smtClean="0"/>
          </a:p>
          <a:p>
            <a:pPr marL="285750" indent="-285750">
              <a:buFont typeface="Wingdings" charset="2"/>
              <a:buChar char="§"/>
            </a:pPr>
            <a:endParaRPr lang="en-US" sz="2000" dirty="0"/>
          </a:p>
          <a:p>
            <a:pPr marL="342900" indent="-342900">
              <a:buFont typeface="Wingdings" charset="2"/>
              <a:buChar char="ü"/>
            </a:pPr>
            <a:r>
              <a:rPr lang="en-US" sz="2000" dirty="0" smtClean="0"/>
              <a:t>Family cohesion</a:t>
            </a:r>
          </a:p>
          <a:p>
            <a:pPr marL="342900" indent="-342900">
              <a:buFont typeface="Wingdings" charset="2"/>
              <a:buChar char="ü"/>
            </a:pPr>
            <a:r>
              <a:rPr lang="en-US" sz="2000" dirty="0" smtClean="0"/>
              <a:t>Socioeconomic status of parents</a:t>
            </a:r>
          </a:p>
          <a:p>
            <a:pPr marL="342900" indent="-342900">
              <a:buFont typeface="Wingdings" charset="2"/>
              <a:buChar char="ü"/>
            </a:pPr>
            <a:r>
              <a:rPr lang="en-US" sz="2000" dirty="0" smtClean="0"/>
              <a:t>Media</a:t>
            </a:r>
          </a:p>
          <a:p>
            <a:pPr marL="342900" indent="-342900">
              <a:buFont typeface="Wingdings" charset="2"/>
              <a:buChar char="ü"/>
            </a:pPr>
            <a:r>
              <a:rPr lang="en-US" sz="2000" dirty="0" smtClean="0"/>
              <a:t>Community and civic participation</a:t>
            </a:r>
          </a:p>
          <a:p>
            <a:pPr marL="342900" indent="-342900">
              <a:buFont typeface="Wingdings" charset="2"/>
              <a:buChar char="ü"/>
            </a:pPr>
            <a:r>
              <a:rPr lang="en-US" sz="2000" dirty="0" smtClean="0"/>
              <a:t>Access to education</a:t>
            </a:r>
            <a:endParaRPr lang="en-US" sz="2000" dirty="0"/>
          </a:p>
        </p:txBody>
      </p:sp>
    </p:spTree>
    <p:extLst>
      <p:ext uri="{BB962C8B-B14F-4D97-AF65-F5344CB8AC3E}">
        <p14:creationId xmlns:p14="http://schemas.microsoft.com/office/powerpoint/2010/main" val="1679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234" y="144949"/>
            <a:ext cx="8591362" cy="6555642"/>
          </a:xfrm>
          <a:prstGeom prst="rect">
            <a:avLst/>
          </a:prstGeom>
        </p:spPr>
        <p:txBody>
          <a:bodyPr wrap="square">
            <a:spAutoFit/>
          </a:bodyPr>
          <a:lstStyle/>
          <a:p>
            <a:pPr marL="457200" indent="-457200">
              <a:buFont typeface="Arial"/>
              <a:buChar char="•"/>
            </a:pPr>
            <a:r>
              <a:rPr lang="en-US" sz="2800" b="1" dirty="0" smtClean="0"/>
              <a:t>Biological Determinants…</a:t>
            </a:r>
          </a:p>
          <a:p>
            <a:r>
              <a:rPr lang="en-US" sz="2800" dirty="0"/>
              <a:t>D</a:t>
            </a:r>
            <a:r>
              <a:rPr lang="en-US" sz="2800" dirty="0" smtClean="0"/>
              <a:t>eterminants </a:t>
            </a:r>
            <a:r>
              <a:rPr lang="en-US" sz="2800" dirty="0"/>
              <a:t>are concerned with the body’s cells, tissues, organs and systems, and how they function.</a:t>
            </a:r>
            <a:endParaRPr lang="en-US" sz="2800" b="1" dirty="0" smtClean="0"/>
          </a:p>
          <a:p>
            <a:pPr marL="457200" indent="-457200">
              <a:buFont typeface="Arial"/>
              <a:buChar char="•"/>
            </a:pPr>
            <a:endParaRPr lang="en-US" sz="2800" b="1" dirty="0" smtClean="0"/>
          </a:p>
          <a:p>
            <a:pPr marL="457200" indent="-457200">
              <a:buFont typeface="Arial"/>
              <a:buChar char="•"/>
            </a:pPr>
            <a:r>
              <a:rPr lang="en-US" sz="2800" b="1" dirty="0" smtClean="0"/>
              <a:t>Behavioral Determinants…</a:t>
            </a:r>
          </a:p>
          <a:p>
            <a:r>
              <a:rPr lang="en-US" sz="2800" dirty="0" smtClean="0"/>
              <a:t>Focus </a:t>
            </a:r>
            <a:r>
              <a:rPr lang="en-US" sz="2800" dirty="0"/>
              <a:t>on the decisions people make and how they choose to lead their lives</a:t>
            </a:r>
            <a:r>
              <a:rPr lang="en-US" sz="2800" dirty="0" smtClean="0"/>
              <a:t>.</a:t>
            </a:r>
            <a:endParaRPr lang="en-US" sz="2800" b="1" dirty="0" smtClean="0"/>
          </a:p>
          <a:p>
            <a:pPr marL="457200" indent="-457200">
              <a:buFont typeface="Arial"/>
              <a:buChar char="•"/>
            </a:pPr>
            <a:endParaRPr lang="en-US" sz="2800" b="1" dirty="0" smtClean="0"/>
          </a:p>
          <a:p>
            <a:pPr marL="457200" indent="-457200">
              <a:buFont typeface="Arial"/>
              <a:buChar char="•"/>
            </a:pPr>
            <a:r>
              <a:rPr lang="en-US" sz="2800" b="1" dirty="0" smtClean="0"/>
              <a:t>Physical Environment…</a:t>
            </a:r>
            <a:endParaRPr lang="en-AU" sz="2800" dirty="0"/>
          </a:p>
          <a:p>
            <a:r>
              <a:rPr lang="en-AU" sz="2800" dirty="0" smtClean="0"/>
              <a:t>Encompasses the physical things that make up the environment such as air and water, and available facilities such as housing, recreation and health care.</a:t>
            </a:r>
          </a:p>
          <a:p>
            <a:endParaRPr lang="en-AU" sz="2800" dirty="0"/>
          </a:p>
          <a:p>
            <a:pPr marL="457200" indent="-457200">
              <a:buFont typeface="Arial"/>
              <a:buChar char="•"/>
            </a:pPr>
            <a:r>
              <a:rPr lang="en-US" sz="2800" b="1" dirty="0"/>
              <a:t>Social </a:t>
            </a:r>
            <a:r>
              <a:rPr lang="en-US" sz="2800" b="1" dirty="0" smtClean="0"/>
              <a:t>Environment…</a:t>
            </a:r>
          </a:p>
          <a:p>
            <a:r>
              <a:rPr lang="en-US" sz="2800" dirty="0" smtClean="0"/>
              <a:t>Refers to the ‘social situation’ in which people live. </a:t>
            </a:r>
            <a:endParaRPr lang="en-AU" sz="2800" dirty="0"/>
          </a:p>
        </p:txBody>
      </p:sp>
    </p:spTree>
    <p:extLst>
      <p:ext uri="{BB962C8B-B14F-4D97-AF65-F5344CB8AC3E}">
        <p14:creationId xmlns:p14="http://schemas.microsoft.com/office/powerpoint/2010/main" val="9041048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3296" y="604946"/>
            <a:ext cx="8246455" cy="3323987"/>
          </a:xfrm>
          <a:prstGeom prst="rect">
            <a:avLst/>
          </a:prstGeom>
        </p:spPr>
        <p:txBody>
          <a:bodyPr wrap="square">
            <a:spAutoFit/>
          </a:bodyPr>
          <a:lstStyle/>
          <a:p>
            <a:r>
              <a:rPr lang="en-US" sz="2800" b="1" dirty="0"/>
              <a:t>Biological Determinants</a:t>
            </a:r>
            <a:r>
              <a:rPr lang="en-US" sz="2800" b="1" dirty="0" smtClean="0"/>
              <a:t>:</a:t>
            </a:r>
          </a:p>
          <a:p>
            <a:endParaRPr lang="en-AU" sz="2800" dirty="0"/>
          </a:p>
          <a:p>
            <a:pPr marL="285750" indent="-285750">
              <a:buFont typeface="Wingdings" charset="2"/>
              <a:buChar char="§"/>
            </a:pPr>
            <a:r>
              <a:rPr lang="en-US" sz="2000" dirty="0"/>
              <a:t>The biological determinants are concerned with the body’s cells, tissues, organs and systems, and how they function. </a:t>
            </a:r>
            <a:endParaRPr lang="en-AU" sz="2000" dirty="0"/>
          </a:p>
          <a:p>
            <a:r>
              <a:rPr lang="en-US" dirty="0"/>
              <a:t> </a:t>
            </a:r>
            <a:endParaRPr lang="en-US" dirty="0" smtClean="0"/>
          </a:p>
          <a:p>
            <a:endParaRPr lang="en-US" dirty="0"/>
          </a:p>
          <a:p>
            <a:endParaRPr lang="en-AU" dirty="0"/>
          </a:p>
          <a:p>
            <a:endParaRPr lang="en-AU" dirty="0"/>
          </a:p>
          <a:p>
            <a:pPr algn="ctr"/>
            <a:r>
              <a:rPr lang="en-US" sz="2400" dirty="0"/>
              <a:t>What are some examples of biological determinants?</a:t>
            </a:r>
            <a:endParaRPr lang="en-AU" sz="2400" dirty="0"/>
          </a:p>
          <a:p>
            <a:r>
              <a:rPr lang="en-US" dirty="0"/>
              <a:t> </a:t>
            </a:r>
            <a:endParaRPr lang="en-AU" dirty="0"/>
          </a:p>
        </p:txBody>
      </p:sp>
    </p:spTree>
    <p:extLst>
      <p:ext uri="{BB962C8B-B14F-4D97-AF65-F5344CB8AC3E}">
        <p14:creationId xmlns:p14="http://schemas.microsoft.com/office/powerpoint/2010/main" val="15052341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3296" y="604946"/>
            <a:ext cx="8246455" cy="5539978"/>
          </a:xfrm>
          <a:prstGeom prst="rect">
            <a:avLst/>
          </a:prstGeom>
        </p:spPr>
        <p:txBody>
          <a:bodyPr wrap="square">
            <a:spAutoFit/>
          </a:bodyPr>
          <a:lstStyle/>
          <a:p>
            <a:r>
              <a:rPr lang="en-US" sz="2800" b="1" dirty="0"/>
              <a:t>Biological Determinants</a:t>
            </a:r>
            <a:r>
              <a:rPr lang="en-US" sz="2800" b="1" dirty="0" smtClean="0"/>
              <a:t>:</a:t>
            </a:r>
          </a:p>
          <a:p>
            <a:endParaRPr lang="en-AU" sz="2800" dirty="0"/>
          </a:p>
          <a:p>
            <a:pPr marL="285750" indent="-285750">
              <a:buFont typeface="Wingdings" charset="2"/>
              <a:buChar char="§"/>
            </a:pPr>
            <a:r>
              <a:rPr lang="en-US" sz="2000" dirty="0"/>
              <a:t>The biological determinants are concerned with the body’s cells, tissues, organs and systems, and how they function. </a:t>
            </a:r>
            <a:endParaRPr lang="en-AU" sz="2000" dirty="0"/>
          </a:p>
          <a:p>
            <a:r>
              <a:rPr lang="en-US" dirty="0"/>
              <a:t> </a:t>
            </a:r>
            <a:endParaRPr lang="en-US" dirty="0" smtClean="0"/>
          </a:p>
          <a:p>
            <a:endParaRPr lang="en-US" dirty="0"/>
          </a:p>
          <a:p>
            <a:endParaRPr lang="en-AU" dirty="0"/>
          </a:p>
          <a:p>
            <a:endParaRPr lang="en-AU" dirty="0"/>
          </a:p>
          <a:p>
            <a:pPr algn="ctr"/>
            <a:r>
              <a:rPr lang="en-US" sz="2400" dirty="0"/>
              <a:t>What are some examples of biological determinants</a:t>
            </a:r>
            <a:r>
              <a:rPr lang="en-US" sz="2400" dirty="0" smtClean="0"/>
              <a:t>?</a:t>
            </a:r>
          </a:p>
          <a:p>
            <a:pPr algn="ctr"/>
            <a:endParaRPr lang="en-AU" sz="2400" dirty="0"/>
          </a:p>
          <a:p>
            <a:pPr marL="342900" lvl="0" indent="-342900">
              <a:buFont typeface="Wingdings" charset="2"/>
              <a:buChar char="§"/>
            </a:pPr>
            <a:r>
              <a:rPr lang="en-US" sz="2400" dirty="0" smtClean="0"/>
              <a:t>Genetics</a:t>
            </a:r>
          </a:p>
          <a:p>
            <a:pPr lvl="0"/>
            <a:endParaRPr lang="en-AU" sz="2400" dirty="0"/>
          </a:p>
          <a:p>
            <a:pPr marL="342900" lvl="0" indent="-342900">
              <a:buFont typeface="Wingdings" charset="2"/>
              <a:buChar char="§"/>
            </a:pPr>
            <a:r>
              <a:rPr lang="en-US" sz="2400" dirty="0"/>
              <a:t>Hormonal </a:t>
            </a:r>
            <a:r>
              <a:rPr lang="en-US" sz="2400" dirty="0" smtClean="0"/>
              <a:t>Changes</a:t>
            </a:r>
          </a:p>
          <a:p>
            <a:pPr lvl="0"/>
            <a:endParaRPr lang="en-AU" sz="2400" dirty="0"/>
          </a:p>
          <a:p>
            <a:pPr marL="342900" lvl="0" indent="-342900">
              <a:buFont typeface="Wingdings" charset="2"/>
              <a:buChar char="§"/>
            </a:pPr>
            <a:r>
              <a:rPr lang="en-US" sz="2400" dirty="0"/>
              <a:t>Body Weight</a:t>
            </a:r>
            <a:endParaRPr lang="en-AU" sz="2400" dirty="0"/>
          </a:p>
          <a:p>
            <a:r>
              <a:rPr lang="en-US" dirty="0"/>
              <a:t> </a:t>
            </a:r>
            <a:endParaRPr lang="en-AU" dirty="0"/>
          </a:p>
        </p:txBody>
      </p:sp>
    </p:spTree>
    <p:extLst>
      <p:ext uri="{BB962C8B-B14F-4D97-AF65-F5344CB8AC3E}">
        <p14:creationId xmlns:p14="http://schemas.microsoft.com/office/powerpoint/2010/main" val="13956257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822" y="492722"/>
            <a:ext cx="7870190" cy="2185214"/>
          </a:xfrm>
          <a:prstGeom prst="rect">
            <a:avLst/>
          </a:prstGeom>
        </p:spPr>
        <p:txBody>
          <a:bodyPr wrap="square">
            <a:spAutoFit/>
          </a:bodyPr>
          <a:lstStyle/>
          <a:p>
            <a:pPr lvl="0"/>
            <a:r>
              <a:rPr lang="en-US" sz="2800" b="1" dirty="0" smtClean="0"/>
              <a:t>Genetics</a:t>
            </a:r>
          </a:p>
          <a:p>
            <a:pPr lvl="0"/>
            <a:endParaRPr lang="en-AU" sz="2800" b="1" dirty="0"/>
          </a:p>
          <a:p>
            <a:pPr marL="342900" lvl="0" indent="-342900">
              <a:buFont typeface="Arial"/>
              <a:buChar char="•"/>
            </a:pPr>
            <a:r>
              <a:rPr lang="en-US" sz="2000" dirty="0"/>
              <a:t>The biological information that is passed down from parents to children at the point of conception</a:t>
            </a:r>
            <a:r>
              <a:rPr lang="en-US" sz="2000" dirty="0" smtClean="0"/>
              <a:t>.</a:t>
            </a:r>
          </a:p>
          <a:p>
            <a:pPr marL="342900" lvl="0" indent="-342900">
              <a:buFont typeface="Arial"/>
              <a:buChar char="•"/>
            </a:pPr>
            <a:endParaRPr lang="en-AU" sz="2000" dirty="0"/>
          </a:p>
          <a:p>
            <a:pPr marL="342900" lvl="0" indent="-342900">
              <a:buFont typeface="Arial"/>
              <a:buChar char="•"/>
            </a:pPr>
            <a:r>
              <a:rPr lang="en-US" sz="2000" dirty="0"/>
              <a:t>What is passed down? </a:t>
            </a:r>
            <a:r>
              <a:rPr lang="en-US" dirty="0"/>
              <a:t>  </a:t>
            </a:r>
            <a:endParaRPr lang="en-AU" dirty="0"/>
          </a:p>
        </p:txBody>
      </p:sp>
      <p:pic>
        <p:nvPicPr>
          <p:cNvPr id="3" name="Picture 2"/>
          <p:cNvPicPr>
            <a:picLocks noChangeAspect="1"/>
          </p:cNvPicPr>
          <p:nvPr/>
        </p:nvPicPr>
        <p:blipFill>
          <a:blip r:embed="rId2">
            <a:alphaModFix/>
          </a:blip>
          <a:stretch>
            <a:fillRect/>
          </a:stretch>
        </p:blipFill>
        <p:spPr>
          <a:xfrm>
            <a:off x="2001620" y="4493818"/>
            <a:ext cx="5147404" cy="2144752"/>
          </a:xfrm>
          <a:prstGeom prst="rect">
            <a:avLst/>
          </a:prstGeom>
        </p:spPr>
      </p:pic>
    </p:spTree>
    <p:extLst>
      <p:ext uri="{BB962C8B-B14F-4D97-AF65-F5344CB8AC3E}">
        <p14:creationId xmlns:p14="http://schemas.microsoft.com/office/powerpoint/2010/main" val="30254955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822" y="492722"/>
            <a:ext cx="7870190" cy="4001096"/>
          </a:xfrm>
          <a:prstGeom prst="rect">
            <a:avLst/>
          </a:prstGeom>
        </p:spPr>
        <p:txBody>
          <a:bodyPr wrap="square">
            <a:spAutoFit/>
          </a:bodyPr>
          <a:lstStyle/>
          <a:p>
            <a:pPr lvl="0"/>
            <a:r>
              <a:rPr lang="en-US" sz="2800" b="1" dirty="0" smtClean="0"/>
              <a:t>Genetics</a:t>
            </a:r>
          </a:p>
          <a:p>
            <a:pPr lvl="0"/>
            <a:endParaRPr lang="en-AU" sz="2800" b="1" dirty="0"/>
          </a:p>
          <a:p>
            <a:pPr marL="342900" lvl="0" indent="-342900">
              <a:buFont typeface="Arial"/>
              <a:buChar char="•"/>
            </a:pPr>
            <a:r>
              <a:rPr lang="en-US" sz="2000" dirty="0"/>
              <a:t>The biological information that is passed down from parents to children at the point of conception</a:t>
            </a:r>
            <a:r>
              <a:rPr lang="en-US" sz="2000" dirty="0" smtClean="0"/>
              <a:t>.</a:t>
            </a:r>
          </a:p>
          <a:p>
            <a:pPr marL="342900" lvl="0" indent="-342900">
              <a:buFont typeface="Arial"/>
              <a:buChar char="•"/>
            </a:pPr>
            <a:endParaRPr lang="en-AU" sz="2000" dirty="0"/>
          </a:p>
          <a:p>
            <a:pPr marL="342900" lvl="0" indent="-342900">
              <a:buFont typeface="Arial"/>
              <a:buChar char="•"/>
            </a:pPr>
            <a:r>
              <a:rPr lang="en-US" sz="2000" dirty="0"/>
              <a:t>What is passed down? </a:t>
            </a:r>
            <a:r>
              <a:rPr lang="en-US" sz="2000" dirty="0" smtClean="0"/>
              <a:t>……… Hair </a:t>
            </a:r>
            <a:r>
              <a:rPr lang="en-US" sz="2000" dirty="0" err="1"/>
              <a:t>colour</a:t>
            </a:r>
            <a:r>
              <a:rPr lang="en-US" sz="2000" dirty="0"/>
              <a:t>, eye </a:t>
            </a:r>
            <a:r>
              <a:rPr lang="en-US" sz="2000" dirty="0" err="1"/>
              <a:t>colour</a:t>
            </a:r>
            <a:r>
              <a:rPr lang="en-US" sz="2000" dirty="0"/>
              <a:t>, height, weight, freckles, facial features and more</a:t>
            </a:r>
            <a:r>
              <a:rPr lang="en-US" sz="2000" dirty="0" smtClean="0"/>
              <a:t>.</a:t>
            </a:r>
          </a:p>
          <a:p>
            <a:pPr marL="342900" lvl="0" indent="-342900">
              <a:buFont typeface="Arial"/>
              <a:buChar char="•"/>
            </a:pPr>
            <a:endParaRPr lang="en-AU" sz="2000" dirty="0"/>
          </a:p>
          <a:p>
            <a:pPr marL="342900" lvl="0" indent="-342900">
              <a:buFont typeface="Arial"/>
              <a:buChar char="•"/>
            </a:pPr>
            <a:r>
              <a:rPr lang="en-US" sz="2000" dirty="0"/>
              <a:t>Other determinants can influence genetics, for example, if a person does not consume enough nutrients may not end up at their maximal height.</a:t>
            </a:r>
            <a:endParaRPr lang="en-AU" sz="2000" dirty="0"/>
          </a:p>
          <a:p>
            <a:r>
              <a:rPr lang="en-US" dirty="0"/>
              <a:t>  </a:t>
            </a:r>
            <a:endParaRPr lang="en-AU" dirty="0"/>
          </a:p>
        </p:txBody>
      </p:sp>
      <p:pic>
        <p:nvPicPr>
          <p:cNvPr id="3" name="Picture 2"/>
          <p:cNvPicPr>
            <a:picLocks noChangeAspect="1"/>
          </p:cNvPicPr>
          <p:nvPr/>
        </p:nvPicPr>
        <p:blipFill>
          <a:blip r:embed="rId2">
            <a:alphaModFix/>
          </a:blip>
          <a:stretch>
            <a:fillRect/>
          </a:stretch>
        </p:blipFill>
        <p:spPr>
          <a:xfrm>
            <a:off x="2001620" y="4493818"/>
            <a:ext cx="5147404" cy="2144752"/>
          </a:xfrm>
          <a:prstGeom prst="rect">
            <a:avLst/>
          </a:prstGeom>
        </p:spPr>
      </p:pic>
    </p:spTree>
    <p:extLst>
      <p:ext uri="{BB962C8B-B14F-4D97-AF65-F5344CB8AC3E}">
        <p14:creationId xmlns:p14="http://schemas.microsoft.com/office/powerpoint/2010/main" val="19456124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4653" y="492722"/>
            <a:ext cx="8277808" cy="5232202"/>
          </a:xfrm>
          <a:prstGeom prst="rect">
            <a:avLst/>
          </a:prstGeom>
        </p:spPr>
        <p:txBody>
          <a:bodyPr wrap="square">
            <a:spAutoFit/>
          </a:bodyPr>
          <a:lstStyle/>
          <a:p>
            <a:pPr lvl="0"/>
            <a:r>
              <a:rPr lang="en-US" sz="2800" b="1" dirty="0" smtClean="0"/>
              <a:t>Hormonal Changes</a:t>
            </a:r>
          </a:p>
          <a:p>
            <a:pPr lvl="0"/>
            <a:endParaRPr lang="en-AU" sz="2800" b="1" dirty="0"/>
          </a:p>
          <a:p>
            <a:pPr marL="342900" lvl="0" indent="-342900">
              <a:buFont typeface="Wingdings" charset="2"/>
              <a:buChar char="§"/>
            </a:pPr>
            <a:r>
              <a:rPr lang="en-US" sz="2000" dirty="0"/>
              <a:t>Responsible and essential for many aspects of life such as metabolism, growth, cell death, the menstrual cycle in women and puberty in youth</a:t>
            </a:r>
            <a:r>
              <a:rPr lang="en-US" sz="2000" dirty="0" smtClean="0"/>
              <a:t>.</a:t>
            </a:r>
          </a:p>
          <a:p>
            <a:pPr lvl="0"/>
            <a:endParaRPr lang="en-AU" sz="2000" dirty="0"/>
          </a:p>
          <a:p>
            <a:pPr marL="342900" lvl="0" indent="-342900">
              <a:buFont typeface="Wingdings" charset="2"/>
              <a:buChar char="§"/>
            </a:pPr>
            <a:r>
              <a:rPr lang="en-US" sz="2000" dirty="0"/>
              <a:t>Hormones are chemicals that are released by special parts of the body called glands</a:t>
            </a:r>
            <a:r>
              <a:rPr lang="en-US" sz="2000" dirty="0" smtClean="0"/>
              <a:t>.</a:t>
            </a:r>
          </a:p>
          <a:p>
            <a:pPr lvl="0"/>
            <a:endParaRPr lang="en-AU" sz="2000" dirty="0"/>
          </a:p>
          <a:p>
            <a:pPr marL="342900" lvl="0" indent="-342900">
              <a:buFont typeface="Wingdings" charset="2"/>
              <a:buChar char="§"/>
            </a:pPr>
            <a:r>
              <a:rPr lang="en-US" sz="2000" dirty="0"/>
              <a:t>These series of glands in the body make up the endocrine system</a:t>
            </a:r>
            <a:r>
              <a:rPr lang="en-US" sz="2000" dirty="0" smtClean="0"/>
              <a:t>.</a:t>
            </a:r>
          </a:p>
          <a:p>
            <a:pPr lvl="0"/>
            <a:endParaRPr lang="en-AU" sz="2000" dirty="0"/>
          </a:p>
          <a:p>
            <a:pPr marL="342900" lvl="0" indent="-342900">
              <a:buFont typeface="Wingdings" charset="2"/>
              <a:buChar char="§"/>
            </a:pPr>
            <a:r>
              <a:rPr lang="en-US" sz="2000" dirty="0"/>
              <a:t>What changes may we see?</a:t>
            </a:r>
            <a:endParaRPr lang="en-AU" sz="2000" dirty="0"/>
          </a:p>
          <a:p>
            <a:pPr lvl="0"/>
            <a:r>
              <a:rPr lang="en-US" sz="2000" dirty="0" smtClean="0"/>
              <a:t>		Males…</a:t>
            </a:r>
            <a:endParaRPr lang="en-AU" sz="2000" dirty="0"/>
          </a:p>
          <a:p>
            <a:pPr lvl="0"/>
            <a:r>
              <a:rPr lang="en-US" sz="2000" dirty="0" smtClean="0"/>
              <a:t>		Females…</a:t>
            </a:r>
          </a:p>
          <a:p>
            <a:pPr lvl="0"/>
            <a:endParaRPr lang="en-US" sz="2000" dirty="0"/>
          </a:p>
          <a:p>
            <a:pPr lvl="0"/>
            <a:endParaRPr lang="en-AU" sz="2000" dirty="0"/>
          </a:p>
          <a:p>
            <a:pPr marL="285750" indent="-285750">
              <a:buFont typeface="Wingdings" charset="2"/>
              <a:buChar char="§"/>
            </a:pPr>
            <a:endParaRPr lang="en-AU" dirty="0"/>
          </a:p>
        </p:txBody>
      </p:sp>
    </p:spTree>
    <p:extLst>
      <p:ext uri="{BB962C8B-B14F-4D97-AF65-F5344CB8AC3E}">
        <p14:creationId xmlns:p14="http://schemas.microsoft.com/office/powerpoint/2010/main" val="6636332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975" y="393771"/>
            <a:ext cx="8324842" cy="2185214"/>
          </a:xfrm>
          <a:prstGeom prst="rect">
            <a:avLst/>
          </a:prstGeom>
        </p:spPr>
        <p:txBody>
          <a:bodyPr wrap="square">
            <a:spAutoFit/>
          </a:bodyPr>
          <a:lstStyle/>
          <a:p>
            <a:r>
              <a:rPr lang="en-US" sz="2800" b="1" dirty="0" smtClean="0"/>
              <a:t>Body Weight</a:t>
            </a:r>
          </a:p>
          <a:p>
            <a:endParaRPr lang="en-AU" sz="2800" b="1" dirty="0"/>
          </a:p>
          <a:p>
            <a:pPr marL="342900" lvl="0" indent="-342900">
              <a:buFont typeface="Wingdings" charset="2"/>
              <a:buChar char="§"/>
            </a:pPr>
            <a:r>
              <a:rPr lang="en-US" sz="2000" dirty="0"/>
              <a:t>Maintaining a healthy body weight is beneficial for development during youth</a:t>
            </a:r>
            <a:r>
              <a:rPr lang="en-US" sz="2000" dirty="0" smtClean="0"/>
              <a:t>.</a:t>
            </a:r>
          </a:p>
          <a:p>
            <a:pPr lvl="0"/>
            <a:endParaRPr lang="en-AU" sz="2000" dirty="0"/>
          </a:p>
          <a:p>
            <a:pPr marL="342900" lvl="0" indent="-342900">
              <a:buFont typeface="Wingdings" charset="2"/>
              <a:buChar char="§"/>
            </a:pPr>
            <a:r>
              <a:rPr lang="en-US" sz="2000" dirty="0"/>
              <a:t>What plays a role in body weight?  </a:t>
            </a:r>
            <a:endParaRPr lang="en-AU" sz="2000" dirty="0"/>
          </a:p>
        </p:txBody>
      </p:sp>
    </p:spTree>
    <p:extLst>
      <p:ext uri="{BB962C8B-B14F-4D97-AF65-F5344CB8AC3E}">
        <p14:creationId xmlns:p14="http://schemas.microsoft.com/office/powerpoint/2010/main" val="18114774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388</TotalTime>
  <Words>1338</Words>
  <Application>Microsoft Macintosh PowerPoint</Application>
  <PresentationFormat>On-screen Show (4:3)</PresentationFormat>
  <Paragraphs>285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Monash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Jayde Arnold</dc:creator>
  <cp:lastModifiedBy>Jayde Arnold</cp:lastModifiedBy>
  <cp:revision>23</cp:revision>
  <cp:lastPrinted>2015-04-20T13:05:50Z</cp:lastPrinted>
  <dcterms:created xsi:type="dcterms:W3CDTF">2015-04-20T09:32:00Z</dcterms:created>
  <dcterms:modified xsi:type="dcterms:W3CDTF">2015-05-01T00:12:58Z</dcterms:modified>
</cp:coreProperties>
</file>