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7" r:id="rId2"/>
    <p:sldId id="258" r:id="rId3"/>
    <p:sldId id="270" r:id="rId4"/>
    <p:sldId id="273" r:id="rId5"/>
    <p:sldId id="268" r:id="rId6"/>
    <p:sldId id="269" r:id="rId7"/>
    <p:sldId id="271" r:id="rId8"/>
    <p:sldId id="261" r:id="rId9"/>
    <p:sldId id="260" r:id="rId10"/>
    <p:sldId id="274" r:id="rId11"/>
    <p:sldId id="272" r:id="rId12"/>
    <p:sldId id="275" r:id="rId13"/>
    <p:sldId id="264" r:id="rId14"/>
    <p:sldId id="265" r:id="rId15"/>
    <p:sldId id="276" r:id="rId16"/>
    <p:sldId id="277" r:id="rId17"/>
    <p:sldId id="278" r:id="rId18"/>
    <p:sldId id="279" r:id="rId19"/>
    <p:sldId id="280" r:id="rId20"/>
    <p:sldId id="266" r:id="rId21"/>
    <p:sldId id="281" r:id="rId22"/>
    <p:sldId id="282" r:id="rId23"/>
    <p:sldId id="26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F3FFB7-1CE8-4D4E-A308-4D4E342DADF1}" type="datetimeFigureOut">
              <a:rPr lang="en-US" smtClean="0"/>
              <a:t>21/05/15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D597C-B359-DA4B-9EE7-C8507FA0A908}" type="slidenum">
              <a:rPr lang="en-US" smtClean="0"/>
              <a:t>‹#›</a:t>
            </a:fld>
            <a:endParaRPr lang="en-US"/>
          </a:p>
        </p:txBody>
      </p:sp>
    </p:spTree>
    <p:extLst>
      <p:ext uri="{BB962C8B-B14F-4D97-AF65-F5344CB8AC3E}">
        <p14:creationId xmlns:p14="http://schemas.microsoft.com/office/powerpoint/2010/main" val="31310627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CB1BFCF-604F-3C4E-BC1E-3CB81376D593}" type="datetimeFigureOut">
              <a:rPr lang="en-US" smtClean="0"/>
              <a:t>21/05/15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118322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B1BFCF-604F-3C4E-BC1E-3CB81376D593}" type="datetimeFigureOut">
              <a:rPr lang="en-US" smtClean="0"/>
              <a:t>21/05/15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236777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B1BFCF-604F-3C4E-BC1E-3CB81376D593}" type="datetimeFigureOut">
              <a:rPr lang="en-US" smtClean="0"/>
              <a:t>21/05/15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255253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CB1BFCF-604F-3C4E-BC1E-3CB81376D593}" type="datetimeFigureOut">
              <a:rPr lang="en-US" smtClean="0"/>
              <a:t>21/05/15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13273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CB1BFCF-604F-3C4E-BC1E-3CB81376D593}" type="datetimeFigureOut">
              <a:rPr lang="en-US" smtClean="0"/>
              <a:t>21/05/15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175187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CB1BFCF-604F-3C4E-BC1E-3CB81376D593}" type="datetimeFigureOut">
              <a:rPr lang="en-US" smtClean="0"/>
              <a:t>21/05/15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345745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CB1BFCF-604F-3C4E-BC1E-3CB81376D593}" type="datetimeFigureOut">
              <a:rPr lang="en-US" smtClean="0"/>
              <a:t>21/05/15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42152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CB1BFCF-604F-3C4E-BC1E-3CB81376D593}" type="datetimeFigureOut">
              <a:rPr lang="en-US" smtClean="0"/>
              <a:t>21/05/15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398434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1BFCF-604F-3C4E-BC1E-3CB81376D593}" type="datetimeFigureOut">
              <a:rPr lang="en-US" smtClean="0"/>
              <a:t>21/05/15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400942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B1BFCF-604F-3C4E-BC1E-3CB81376D593}" type="datetimeFigureOut">
              <a:rPr lang="en-US" smtClean="0"/>
              <a:t>21/05/15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294153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CB1BFCF-604F-3C4E-BC1E-3CB81376D593}" type="datetimeFigureOut">
              <a:rPr lang="en-US" smtClean="0"/>
              <a:t>21/05/15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A8B43-D2E5-274F-93FA-2D4B552769DA}" type="slidenum">
              <a:rPr lang="en-US" smtClean="0"/>
              <a:t>‹#›</a:t>
            </a:fld>
            <a:endParaRPr lang="en-US"/>
          </a:p>
        </p:txBody>
      </p:sp>
    </p:spTree>
    <p:extLst>
      <p:ext uri="{BB962C8B-B14F-4D97-AF65-F5344CB8AC3E}">
        <p14:creationId xmlns:p14="http://schemas.microsoft.com/office/powerpoint/2010/main" val="1726364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1BFCF-604F-3C4E-BC1E-3CB81376D593}" type="datetimeFigureOut">
              <a:rPr lang="en-US" smtClean="0"/>
              <a:t>21/05/15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A8B43-D2E5-274F-93FA-2D4B552769DA}" type="slidenum">
              <a:rPr lang="en-US" smtClean="0"/>
              <a:t>‹#›</a:t>
            </a:fld>
            <a:endParaRPr lang="en-US"/>
          </a:p>
        </p:txBody>
      </p:sp>
    </p:spTree>
    <p:extLst>
      <p:ext uri="{BB962C8B-B14F-4D97-AF65-F5344CB8AC3E}">
        <p14:creationId xmlns:p14="http://schemas.microsoft.com/office/powerpoint/2010/main" val="281423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2BX0rTXiZyM" TargetMode="External"/><Relationship Id="rId3" Type="http://schemas.openxmlformats.org/officeDocument/2006/relationships/hyperlink" Target="https://www.youtube.com/watch?v=pMbozDqdxJ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12" y="1927221"/>
            <a:ext cx="7001065" cy="1754327"/>
          </a:xfrm>
          <a:prstGeom prst="rect">
            <a:avLst/>
          </a:prstGeom>
        </p:spPr>
        <p:txBody>
          <a:bodyPr wrap="square">
            <a:spAutoFit/>
          </a:bodyPr>
          <a:lstStyle/>
          <a:p>
            <a:pPr algn="ctr"/>
            <a:r>
              <a:rPr lang="en-US" sz="5400" b="1" dirty="0" smtClean="0"/>
              <a:t>EDF3622: Volunteer Placement Experience.</a:t>
            </a:r>
            <a:endParaRPr lang="en-AU" sz="5400" dirty="0"/>
          </a:p>
        </p:txBody>
      </p:sp>
      <p:sp>
        <p:nvSpPr>
          <p:cNvPr id="3" name="Rectangle 2"/>
          <p:cNvSpPr/>
          <p:nvPr/>
        </p:nvSpPr>
        <p:spPr>
          <a:xfrm>
            <a:off x="3723015" y="6043838"/>
            <a:ext cx="7001065" cy="584776"/>
          </a:xfrm>
          <a:prstGeom prst="rect">
            <a:avLst/>
          </a:prstGeom>
        </p:spPr>
        <p:txBody>
          <a:bodyPr wrap="square">
            <a:spAutoFit/>
          </a:bodyPr>
          <a:lstStyle/>
          <a:p>
            <a:pPr algn="ctr"/>
            <a:r>
              <a:rPr lang="en-US" sz="3200" b="1" dirty="0" smtClean="0"/>
              <a:t>By Jayde Arnold</a:t>
            </a:r>
            <a:endParaRPr lang="en-AU" sz="3200" dirty="0"/>
          </a:p>
        </p:txBody>
      </p:sp>
    </p:spTree>
    <p:extLst>
      <p:ext uri="{BB962C8B-B14F-4D97-AF65-F5344CB8AC3E}">
        <p14:creationId xmlns:p14="http://schemas.microsoft.com/office/powerpoint/2010/main" val="10728729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00" y="219101"/>
            <a:ext cx="8970836" cy="6494086"/>
          </a:xfrm>
          <a:prstGeom prst="rect">
            <a:avLst/>
          </a:prstGeom>
        </p:spPr>
        <p:txBody>
          <a:bodyPr wrap="square">
            <a:spAutoFit/>
          </a:bodyPr>
          <a:lstStyle/>
          <a:p>
            <a:pPr algn="ctr"/>
            <a:r>
              <a:rPr lang="en-US" sz="4000" b="1" dirty="0"/>
              <a:t>How to integrate individuals with </a:t>
            </a:r>
            <a:r>
              <a:rPr lang="en-US" sz="4000" b="1" dirty="0" smtClean="0"/>
              <a:t>disability </a:t>
            </a:r>
            <a:r>
              <a:rPr lang="en-US" sz="4000" b="1" dirty="0" err="1" smtClean="0"/>
              <a:t>Cont</a:t>
            </a:r>
            <a:r>
              <a:rPr lang="en-US" sz="4000" b="1" dirty="0" smtClean="0"/>
              <a:t>:</a:t>
            </a:r>
          </a:p>
          <a:p>
            <a:endParaRPr lang="en-US" sz="2800" b="1" dirty="0"/>
          </a:p>
          <a:p>
            <a:pPr marL="285750" indent="-285750">
              <a:buFont typeface="Arial"/>
              <a:buChar char="•"/>
            </a:pPr>
            <a:r>
              <a:rPr lang="en-US" sz="2800" dirty="0" smtClean="0">
                <a:solidFill>
                  <a:srgbClr val="FF0000"/>
                </a:solidFill>
              </a:rPr>
              <a:t>The </a:t>
            </a:r>
            <a:r>
              <a:rPr lang="en-US" sz="2800" dirty="0">
                <a:solidFill>
                  <a:srgbClr val="FF0000"/>
                </a:solidFill>
              </a:rPr>
              <a:t>way we think about disability can create a barrier to participation. It is important to ensure we have a positive attitude. This will go a long way to ensuring inclusion</a:t>
            </a:r>
            <a:r>
              <a:rPr lang="en-US" sz="2800" dirty="0" smtClean="0">
                <a:solidFill>
                  <a:srgbClr val="FF0000"/>
                </a:solidFill>
              </a:rPr>
              <a:t>.</a:t>
            </a:r>
          </a:p>
          <a:p>
            <a:endParaRPr lang="en-US" sz="2800" dirty="0"/>
          </a:p>
          <a:p>
            <a:pPr marL="285750" indent="-285750">
              <a:buFont typeface="Arial"/>
              <a:buChar char="•"/>
            </a:pPr>
            <a:r>
              <a:rPr lang="en-US" sz="2800" dirty="0" smtClean="0"/>
              <a:t>When </a:t>
            </a:r>
            <a:r>
              <a:rPr lang="en-US" sz="2800" dirty="0"/>
              <a:t>providing swimming opportunities we should put the person first and focus on what a swimmer can </a:t>
            </a:r>
            <a:r>
              <a:rPr lang="en-US" sz="2800" dirty="0" smtClean="0"/>
              <a:t>do, not on what they can’t do. </a:t>
            </a:r>
          </a:p>
          <a:p>
            <a:endParaRPr lang="en-AU" sz="2800" dirty="0"/>
          </a:p>
          <a:p>
            <a:pPr marL="285750" indent="-285750">
              <a:buFont typeface="Arial"/>
              <a:buChar char="•"/>
            </a:pPr>
            <a:r>
              <a:rPr lang="en-US" sz="2800" dirty="0"/>
              <a:t>If we have the right attitude and provide an accessible and welcoming club environment then we are well on the way towards achieving inclusion. </a:t>
            </a:r>
          </a:p>
        </p:txBody>
      </p:sp>
    </p:spTree>
    <p:extLst>
      <p:ext uri="{BB962C8B-B14F-4D97-AF65-F5344CB8AC3E}">
        <p14:creationId xmlns:p14="http://schemas.microsoft.com/office/powerpoint/2010/main" val="3862284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847" y="405238"/>
            <a:ext cx="8581218" cy="6278642"/>
          </a:xfrm>
          <a:prstGeom prst="rect">
            <a:avLst/>
          </a:prstGeom>
        </p:spPr>
        <p:txBody>
          <a:bodyPr wrap="square">
            <a:spAutoFit/>
          </a:bodyPr>
          <a:lstStyle/>
          <a:p>
            <a:pPr algn="ctr"/>
            <a:r>
              <a:rPr lang="en-US" sz="4000" b="1" dirty="0" smtClean="0"/>
              <a:t>TREE:</a:t>
            </a:r>
          </a:p>
          <a:p>
            <a:endParaRPr lang="en-US" sz="2800" b="1" dirty="0"/>
          </a:p>
          <a:p>
            <a:pPr marL="285750" indent="-285750">
              <a:buFont typeface="Arial"/>
              <a:buChar char="•"/>
            </a:pPr>
            <a:r>
              <a:rPr lang="en-US" sz="2400" b="1" dirty="0" smtClean="0"/>
              <a:t>T = Teaching </a:t>
            </a:r>
            <a:r>
              <a:rPr lang="en-US" sz="2400" b="1" dirty="0"/>
              <a:t>or coaching </a:t>
            </a:r>
            <a:r>
              <a:rPr lang="en-US" sz="2400" b="1" dirty="0" smtClean="0"/>
              <a:t>style</a:t>
            </a:r>
          </a:p>
          <a:p>
            <a:pPr marL="285750" indent="-285750">
              <a:buFontTx/>
              <a:buChar char="-"/>
            </a:pPr>
            <a:r>
              <a:rPr lang="en-US" sz="2000" dirty="0" smtClean="0"/>
              <a:t>What </a:t>
            </a:r>
            <a:r>
              <a:rPr lang="en-US" sz="2000" dirty="0"/>
              <a:t>can I modify about the way I am teaching/coaching</a:t>
            </a:r>
            <a:r>
              <a:rPr lang="en-US" sz="2000" dirty="0" smtClean="0"/>
              <a:t>?</a:t>
            </a:r>
          </a:p>
          <a:p>
            <a:pPr marL="285750" indent="-285750">
              <a:buFontTx/>
              <a:buChar char="-"/>
            </a:pPr>
            <a:r>
              <a:rPr lang="en-US" sz="2000" dirty="0" smtClean="0"/>
              <a:t>Think </a:t>
            </a:r>
            <a:r>
              <a:rPr lang="en-US" sz="2000" dirty="0"/>
              <a:t>about how your methods can make the most of the abilities within your group.</a:t>
            </a:r>
          </a:p>
          <a:p>
            <a:pPr marL="285750" indent="-285750">
              <a:buFont typeface="Arial"/>
              <a:buChar char="•"/>
            </a:pPr>
            <a:r>
              <a:rPr lang="en-US" sz="2400" b="1" dirty="0" smtClean="0"/>
              <a:t>R = Rules </a:t>
            </a:r>
            <a:r>
              <a:rPr lang="en-US" sz="2400" b="1" dirty="0"/>
              <a:t>and </a:t>
            </a:r>
            <a:r>
              <a:rPr lang="en-US" sz="2400" b="1" dirty="0" smtClean="0"/>
              <a:t>regulations</a:t>
            </a:r>
          </a:p>
          <a:p>
            <a:pPr marL="285750" indent="-285750">
              <a:buFontTx/>
              <a:buChar char="-"/>
            </a:pPr>
            <a:r>
              <a:rPr lang="en-US" sz="2000" dirty="0" smtClean="0"/>
              <a:t>What can </a:t>
            </a:r>
            <a:r>
              <a:rPr lang="en-US" sz="2000" dirty="0"/>
              <a:t>I modify in the rules or regulations</a:t>
            </a:r>
            <a:r>
              <a:rPr lang="en-US" sz="2000" dirty="0" smtClean="0"/>
              <a:t>?</a:t>
            </a:r>
          </a:p>
          <a:p>
            <a:pPr marL="285750" indent="-285750">
              <a:buFontTx/>
              <a:buChar char="-"/>
            </a:pPr>
            <a:r>
              <a:rPr lang="en-US" sz="2000" dirty="0" smtClean="0"/>
              <a:t>Rules </a:t>
            </a:r>
            <a:r>
              <a:rPr lang="en-US" sz="2000" dirty="0"/>
              <a:t>and regulations can be modified to ensure someone can participate.</a:t>
            </a:r>
          </a:p>
          <a:p>
            <a:pPr marL="285750" indent="-285750">
              <a:buFont typeface="Arial"/>
              <a:buChar char="•"/>
            </a:pPr>
            <a:r>
              <a:rPr lang="en-US" sz="2400" b="1" dirty="0" smtClean="0"/>
              <a:t>E = Equipment</a:t>
            </a:r>
          </a:p>
          <a:p>
            <a:pPr marL="285750" indent="-285750">
              <a:buFontTx/>
              <a:buChar char="-"/>
            </a:pPr>
            <a:r>
              <a:rPr lang="en-US" sz="2000" dirty="0" smtClean="0"/>
              <a:t>What </a:t>
            </a:r>
            <a:r>
              <a:rPr lang="en-US" sz="2000" dirty="0"/>
              <a:t>can I modify about the equipment used in the session</a:t>
            </a:r>
            <a:r>
              <a:rPr lang="en-US" sz="2000" dirty="0" smtClean="0"/>
              <a:t>?</a:t>
            </a:r>
          </a:p>
          <a:p>
            <a:pPr marL="285750" indent="-285750">
              <a:buFontTx/>
              <a:buChar char="-"/>
            </a:pPr>
            <a:r>
              <a:rPr lang="en-US" sz="2000" dirty="0" smtClean="0"/>
              <a:t>Changing </a:t>
            </a:r>
            <a:r>
              <a:rPr lang="en-US" sz="2000" dirty="0"/>
              <a:t>or including equipment in a session may allow a swimmer to make the most of their abilities.</a:t>
            </a:r>
            <a:endParaRPr lang="en-US" sz="2400" dirty="0"/>
          </a:p>
          <a:p>
            <a:pPr marL="285750" indent="-285750">
              <a:buFont typeface="Arial"/>
              <a:buChar char="•"/>
            </a:pPr>
            <a:r>
              <a:rPr lang="en-US" sz="2400" b="1" dirty="0" smtClean="0"/>
              <a:t>E = Environment</a:t>
            </a:r>
          </a:p>
          <a:p>
            <a:pPr marL="285750" indent="-285750">
              <a:buFontTx/>
              <a:buChar char="-"/>
            </a:pPr>
            <a:r>
              <a:rPr lang="en-US" sz="2000" dirty="0" smtClean="0"/>
              <a:t>What </a:t>
            </a:r>
            <a:r>
              <a:rPr lang="en-US" sz="2000" dirty="0"/>
              <a:t>can I modify about the environment to ensure no one is left out</a:t>
            </a:r>
            <a:r>
              <a:rPr lang="en-US" sz="2000" dirty="0" smtClean="0"/>
              <a:t>?</a:t>
            </a:r>
          </a:p>
          <a:p>
            <a:pPr marL="285750" indent="-285750">
              <a:buFontTx/>
              <a:buChar char="-"/>
            </a:pPr>
            <a:r>
              <a:rPr lang="en-US" sz="2000" dirty="0" smtClean="0"/>
              <a:t>Think </a:t>
            </a:r>
            <a:r>
              <a:rPr lang="en-US" sz="2000" dirty="0"/>
              <a:t>about where your swimmers are positioned in the pool or how easy it is to move </a:t>
            </a:r>
            <a:r>
              <a:rPr lang="en-US" sz="2000" dirty="0" smtClean="0"/>
              <a:t>around the </a:t>
            </a:r>
            <a:r>
              <a:rPr lang="nl-NL" sz="2000" dirty="0" smtClean="0"/>
              <a:t>pool deck.</a:t>
            </a:r>
          </a:p>
          <a:p>
            <a:endParaRPr lang="nl-NL" dirty="0"/>
          </a:p>
        </p:txBody>
      </p:sp>
    </p:spTree>
    <p:extLst>
      <p:ext uri="{BB962C8B-B14F-4D97-AF65-F5344CB8AC3E}">
        <p14:creationId xmlns:p14="http://schemas.microsoft.com/office/powerpoint/2010/main" val="3960836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805" y="893356"/>
            <a:ext cx="8292611" cy="5386090"/>
          </a:xfrm>
          <a:prstGeom prst="rect">
            <a:avLst/>
          </a:prstGeom>
        </p:spPr>
        <p:txBody>
          <a:bodyPr wrap="square">
            <a:spAutoFit/>
          </a:bodyPr>
          <a:lstStyle/>
          <a:p>
            <a:pPr algn="ctr"/>
            <a:r>
              <a:rPr lang="en-US" sz="3200" b="1" dirty="0"/>
              <a:t>When modifying any activity, </a:t>
            </a:r>
            <a:endParaRPr lang="en-US" sz="3200" b="1" dirty="0" smtClean="0"/>
          </a:p>
          <a:p>
            <a:pPr algn="ctr"/>
            <a:r>
              <a:rPr lang="en-US" sz="3200" b="1" dirty="0" smtClean="0"/>
              <a:t>consider </a:t>
            </a:r>
            <a:r>
              <a:rPr lang="en-US" sz="3200" b="1" dirty="0"/>
              <a:t>these points</a:t>
            </a:r>
            <a:r>
              <a:rPr lang="en-US" sz="3200" b="1" dirty="0" smtClean="0"/>
              <a:t>:</a:t>
            </a:r>
          </a:p>
          <a:p>
            <a:endParaRPr lang="en-US" sz="2800" dirty="0"/>
          </a:p>
          <a:p>
            <a:pPr marL="342900" indent="-342900">
              <a:buFont typeface="Arial"/>
              <a:buChar char="•"/>
            </a:pPr>
            <a:r>
              <a:rPr lang="en-US" sz="2800" dirty="0"/>
              <a:t>Keep the integrity of the activity intact</a:t>
            </a:r>
          </a:p>
          <a:p>
            <a:pPr marL="342900" indent="-342900">
              <a:buFont typeface="Arial"/>
              <a:buChar char="•"/>
            </a:pPr>
            <a:r>
              <a:rPr lang="en-US" sz="2800" dirty="0"/>
              <a:t>Keep the activity challenging, don’t make it too easy</a:t>
            </a:r>
          </a:p>
          <a:p>
            <a:pPr marL="342900" indent="-342900">
              <a:buFont typeface="Arial"/>
              <a:buChar char="•"/>
            </a:pPr>
            <a:r>
              <a:rPr lang="en-US" sz="2800" dirty="0"/>
              <a:t>Involve the participants in determining if and how to modify</a:t>
            </a:r>
          </a:p>
          <a:p>
            <a:pPr marL="342900" indent="-342900">
              <a:buFont typeface="Arial"/>
              <a:buChar char="•"/>
            </a:pPr>
            <a:r>
              <a:rPr lang="en-US" sz="2800" dirty="0"/>
              <a:t>Develop an understanding of fitness and work towards reducing the modifications over time as skill and understanding improve</a:t>
            </a:r>
          </a:p>
          <a:p>
            <a:pPr marL="342900" indent="-342900">
              <a:buFont typeface="Arial"/>
              <a:buChar char="•"/>
            </a:pPr>
            <a:r>
              <a:rPr lang="en-US" sz="2800" dirty="0"/>
              <a:t>Most importantly; only modify if and when you need to</a:t>
            </a:r>
          </a:p>
        </p:txBody>
      </p:sp>
    </p:spTree>
    <p:extLst>
      <p:ext uri="{BB962C8B-B14F-4D97-AF65-F5344CB8AC3E}">
        <p14:creationId xmlns:p14="http://schemas.microsoft.com/office/powerpoint/2010/main" val="2244866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096" y="393262"/>
            <a:ext cx="8561971" cy="6093977"/>
          </a:xfrm>
          <a:prstGeom prst="rect">
            <a:avLst/>
          </a:prstGeom>
        </p:spPr>
        <p:txBody>
          <a:bodyPr wrap="square">
            <a:spAutoFit/>
          </a:bodyPr>
          <a:lstStyle/>
          <a:p>
            <a:pPr algn="ctr"/>
            <a:r>
              <a:rPr lang="en-AU" sz="4000" b="1" dirty="0"/>
              <a:t>Illustration of what types of activities are suitable when working with your group &amp; </a:t>
            </a:r>
            <a:r>
              <a:rPr lang="en-AU" sz="4000" b="1" dirty="0" smtClean="0"/>
              <a:t>why</a:t>
            </a:r>
            <a:r>
              <a:rPr lang="en-US" sz="4000" b="1" dirty="0" smtClean="0"/>
              <a:t>:</a:t>
            </a:r>
          </a:p>
          <a:p>
            <a:endParaRPr lang="en-AU" sz="2800" dirty="0" smtClean="0"/>
          </a:p>
          <a:p>
            <a:r>
              <a:rPr lang="en-AU" sz="2800" dirty="0" smtClean="0"/>
              <a:t>Very dependable on the </a:t>
            </a:r>
          </a:p>
          <a:p>
            <a:r>
              <a:rPr lang="en-AU" sz="2800" dirty="0" smtClean="0"/>
              <a:t>disability they have….</a:t>
            </a:r>
          </a:p>
          <a:p>
            <a:endParaRPr lang="en-AU" sz="2800" dirty="0" smtClean="0"/>
          </a:p>
          <a:p>
            <a:endParaRPr lang="en-AU" sz="2800" dirty="0"/>
          </a:p>
          <a:p>
            <a:endParaRPr lang="en-AU" sz="2800" dirty="0" smtClean="0"/>
          </a:p>
          <a:p>
            <a:endParaRPr lang="en-AU" sz="2800" dirty="0"/>
          </a:p>
          <a:p>
            <a:pPr marL="457200" indent="-457200">
              <a:buFont typeface="Wingdings" charset="2"/>
              <a:buChar char="Ø"/>
            </a:pPr>
            <a:r>
              <a:rPr lang="en-AU" sz="2800" b="1" dirty="0" smtClean="0"/>
              <a:t>Can you name some possible swimming/water based activities?</a:t>
            </a:r>
            <a:endParaRPr lang="en-AU" sz="2800" b="1" dirty="0"/>
          </a:p>
          <a:p>
            <a:endParaRPr lang="en-AU" dirty="0" smtClean="0"/>
          </a:p>
        </p:txBody>
      </p:sp>
      <p:pic>
        <p:nvPicPr>
          <p:cNvPr id="2" name="Picture 1"/>
          <p:cNvPicPr>
            <a:picLocks noChangeAspect="1"/>
          </p:cNvPicPr>
          <p:nvPr/>
        </p:nvPicPr>
        <p:blipFill>
          <a:blip r:embed="rId2"/>
          <a:stretch>
            <a:fillRect/>
          </a:stretch>
        </p:blipFill>
        <p:spPr>
          <a:xfrm>
            <a:off x="4632133" y="2403721"/>
            <a:ext cx="4045294" cy="2698921"/>
          </a:xfrm>
          <a:prstGeom prst="rect">
            <a:avLst/>
          </a:prstGeom>
        </p:spPr>
      </p:pic>
    </p:spTree>
    <p:extLst>
      <p:ext uri="{BB962C8B-B14F-4D97-AF65-F5344CB8AC3E}">
        <p14:creationId xmlns:p14="http://schemas.microsoft.com/office/powerpoint/2010/main" val="1018831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536" y="1855792"/>
            <a:ext cx="8246455" cy="2985433"/>
          </a:xfrm>
          <a:prstGeom prst="rect">
            <a:avLst/>
          </a:prstGeom>
        </p:spPr>
        <p:txBody>
          <a:bodyPr wrap="square">
            <a:spAutoFit/>
          </a:bodyPr>
          <a:lstStyle/>
          <a:p>
            <a:pPr algn="ctr"/>
            <a:r>
              <a:rPr lang="en-AU" sz="4000" b="1" dirty="0"/>
              <a:t>Provide some practical examples of how sport coaches/practitioners may need to adapt activity to work with your </a:t>
            </a:r>
            <a:r>
              <a:rPr lang="en-AU" sz="4000" b="1" dirty="0" smtClean="0"/>
              <a:t>group</a:t>
            </a:r>
            <a:r>
              <a:rPr lang="en-AU" sz="4000" b="1" dirty="0"/>
              <a:t>:</a:t>
            </a:r>
            <a:r>
              <a:rPr lang="en-US" sz="4000" dirty="0"/>
              <a:t> </a:t>
            </a:r>
            <a:endParaRPr lang="en-AU" sz="4000" dirty="0"/>
          </a:p>
          <a:p>
            <a:pPr algn="ctr"/>
            <a:endParaRPr lang="en-US" sz="2800" b="1" dirty="0" smtClean="0"/>
          </a:p>
        </p:txBody>
      </p:sp>
    </p:spTree>
    <p:extLst>
      <p:ext uri="{BB962C8B-B14F-4D97-AF65-F5344CB8AC3E}">
        <p14:creationId xmlns:p14="http://schemas.microsoft.com/office/powerpoint/2010/main" val="10188315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731" y="1170922"/>
            <a:ext cx="8157930" cy="4585871"/>
          </a:xfrm>
          <a:prstGeom prst="rect">
            <a:avLst/>
          </a:prstGeom>
        </p:spPr>
        <p:txBody>
          <a:bodyPr wrap="square">
            <a:spAutoFit/>
          </a:bodyPr>
          <a:lstStyle/>
          <a:p>
            <a:pPr algn="ctr"/>
            <a:r>
              <a:rPr lang="en-US" sz="4000" b="1" dirty="0"/>
              <a:t>Scenario 1 </a:t>
            </a:r>
            <a:r>
              <a:rPr lang="en-US" sz="4000" b="1" dirty="0" smtClean="0"/>
              <a:t>– Sally</a:t>
            </a:r>
          </a:p>
          <a:p>
            <a:endParaRPr lang="en-US" sz="2800" dirty="0"/>
          </a:p>
          <a:p>
            <a:r>
              <a:rPr lang="en-US" sz="2800" dirty="0"/>
              <a:t>Sally is a good swimmer; she has tunnel vision and can see things up to one metre away. She has trouble timing her tumble turns and swimming straight in her lane. This can sometimes affect the other squad members during sessions as she bumps into them and slows them down. What can you do to ensure Sally’s inclusion does not disrupt the session</a:t>
            </a:r>
            <a:r>
              <a:rPr lang="en-US" sz="2800" dirty="0" smtClean="0"/>
              <a:t>?</a:t>
            </a:r>
            <a:endParaRPr lang="en-US" sz="2800" dirty="0"/>
          </a:p>
          <a:p>
            <a:r>
              <a:rPr lang="en-US" sz="2800" dirty="0"/>
              <a:t> </a:t>
            </a:r>
          </a:p>
        </p:txBody>
      </p:sp>
    </p:spTree>
    <p:extLst>
      <p:ext uri="{BB962C8B-B14F-4D97-AF65-F5344CB8AC3E}">
        <p14:creationId xmlns:p14="http://schemas.microsoft.com/office/powerpoint/2010/main" val="2375769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29" y="157670"/>
            <a:ext cx="9235391" cy="6370974"/>
          </a:xfrm>
          <a:prstGeom prst="rect">
            <a:avLst/>
          </a:prstGeom>
        </p:spPr>
        <p:txBody>
          <a:bodyPr wrap="square">
            <a:spAutoFit/>
          </a:bodyPr>
          <a:lstStyle/>
          <a:p>
            <a:r>
              <a:rPr lang="en-US" sz="2800" b="1" dirty="0"/>
              <a:t>Scenario 1 </a:t>
            </a:r>
            <a:r>
              <a:rPr lang="en-US" sz="2800" b="1" dirty="0" smtClean="0"/>
              <a:t>– Sally</a:t>
            </a:r>
          </a:p>
          <a:p>
            <a:endParaRPr lang="en-US" sz="2800" dirty="0"/>
          </a:p>
          <a:p>
            <a:r>
              <a:rPr lang="en-US" sz="2200" b="1" dirty="0" smtClean="0"/>
              <a:t>Teaching </a:t>
            </a:r>
            <a:r>
              <a:rPr lang="en-US" sz="2200" b="1" dirty="0"/>
              <a:t>or coaching style</a:t>
            </a:r>
          </a:p>
          <a:p>
            <a:pPr marL="342900" indent="-342900">
              <a:buFont typeface="Arial"/>
              <a:buChar char="•"/>
            </a:pPr>
            <a:r>
              <a:rPr lang="en-US" sz="2200" dirty="0" smtClean="0"/>
              <a:t>Use </a:t>
            </a:r>
            <a:r>
              <a:rPr lang="en-US" sz="2200" dirty="0"/>
              <a:t>clear audible instructions and ask Sally to confirm she understands.</a:t>
            </a:r>
          </a:p>
          <a:p>
            <a:pPr marL="342900" indent="-342900">
              <a:buFont typeface="Arial"/>
              <a:buChar char="•"/>
            </a:pPr>
            <a:r>
              <a:rPr lang="en-US" sz="2200" dirty="0"/>
              <a:t>Make up large print cue cards or diagrams.</a:t>
            </a:r>
          </a:p>
          <a:p>
            <a:pPr marL="342900" indent="-342900">
              <a:buFont typeface="Arial"/>
              <a:buChar char="•"/>
            </a:pPr>
            <a:r>
              <a:rPr lang="en-US" sz="2200" dirty="0"/>
              <a:t>Ask permission to physically manipulate Sally’s body in the desired technique on land first.</a:t>
            </a:r>
          </a:p>
          <a:p>
            <a:pPr marL="342900" indent="-342900">
              <a:buFont typeface="Arial"/>
              <a:buChar char="•"/>
            </a:pPr>
            <a:r>
              <a:rPr lang="en-US" sz="2200" dirty="0"/>
              <a:t>Adjust training time to allow one on one coaching.</a:t>
            </a:r>
          </a:p>
          <a:p>
            <a:pPr marL="342900" indent="-342900">
              <a:buFont typeface="Arial"/>
              <a:buChar char="•"/>
            </a:pPr>
            <a:r>
              <a:rPr lang="en-US" sz="2200" dirty="0"/>
              <a:t>Appoint a training buddy</a:t>
            </a:r>
            <a:r>
              <a:rPr lang="en-US" sz="2200" dirty="0" smtClean="0"/>
              <a:t>.</a:t>
            </a:r>
            <a:endParaRPr lang="en-US" sz="2200" b="1" dirty="0"/>
          </a:p>
          <a:p>
            <a:r>
              <a:rPr lang="en-US" sz="2200" b="1" dirty="0"/>
              <a:t>Rules and regulations</a:t>
            </a:r>
          </a:p>
          <a:p>
            <a:pPr marL="342900" indent="-342900">
              <a:buFont typeface="Arial"/>
              <a:buChar char="•"/>
            </a:pPr>
            <a:r>
              <a:rPr lang="en-US" sz="2200" dirty="0" smtClean="0"/>
              <a:t>Allow </a:t>
            </a:r>
            <a:r>
              <a:rPr lang="en-US" sz="2200" dirty="0"/>
              <a:t>Sally to swim up against the lane rope so she can feel her position in the lane</a:t>
            </a:r>
            <a:r>
              <a:rPr lang="en-US" sz="2200" dirty="0" smtClean="0"/>
              <a:t>.</a:t>
            </a:r>
            <a:endParaRPr lang="en-US" sz="2200" b="1" dirty="0"/>
          </a:p>
          <a:p>
            <a:r>
              <a:rPr lang="en-US" sz="2200" b="1" dirty="0"/>
              <a:t>Equipment</a:t>
            </a:r>
          </a:p>
          <a:p>
            <a:pPr marL="342900" indent="-342900">
              <a:buFont typeface="Arial"/>
              <a:buChar char="•"/>
            </a:pPr>
            <a:r>
              <a:rPr lang="en-US" sz="2200" dirty="0" smtClean="0"/>
              <a:t>Erect </a:t>
            </a:r>
            <a:r>
              <a:rPr lang="en-US" sz="2200" dirty="0"/>
              <a:t>distance markers on lane ropes or poolside.</a:t>
            </a:r>
          </a:p>
          <a:p>
            <a:pPr marL="342900" indent="-342900">
              <a:buFont typeface="Arial"/>
              <a:buChar char="•"/>
            </a:pPr>
            <a:r>
              <a:rPr lang="en-US" sz="2200" dirty="0"/>
              <a:t>Use fins to aid speed.</a:t>
            </a:r>
          </a:p>
          <a:p>
            <a:pPr marL="342900" indent="-342900">
              <a:buFont typeface="Arial"/>
              <a:buChar char="•"/>
            </a:pPr>
            <a:r>
              <a:rPr lang="en-US" sz="2200" dirty="0"/>
              <a:t>Use a tapper or audible cue as Sally approaches her turns</a:t>
            </a:r>
            <a:r>
              <a:rPr lang="en-US" sz="2200" dirty="0" smtClean="0"/>
              <a:t>.</a:t>
            </a:r>
            <a:endParaRPr lang="en-US" sz="2200" b="1" dirty="0"/>
          </a:p>
          <a:p>
            <a:r>
              <a:rPr lang="en-US" sz="2200" b="1" dirty="0"/>
              <a:t>Environment</a:t>
            </a:r>
          </a:p>
          <a:p>
            <a:pPr marL="342900" indent="-342900">
              <a:buFont typeface="Arial"/>
              <a:buChar char="•"/>
            </a:pPr>
            <a:r>
              <a:rPr lang="en-US" sz="2200" dirty="0"/>
              <a:t> </a:t>
            </a:r>
            <a:r>
              <a:rPr lang="en-US" sz="2200" dirty="0" smtClean="0"/>
              <a:t>Allocate </a:t>
            </a:r>
            <a:r>
              <a:rPr lang="en-US" sz="2200" dirty="0"/>
              <a:t>Sally her own lane if possible or </a:t>
            </a:r>
            <a:r>
              <a:rPr lang="en-US" sz="2200" dirty="0" err="1"/>
              <a:t>minimise</a:t>
            </a:r>
            <a:r>
              <a:rPr lang="en-US" sz="2200" dirty="0"/>
              <a:t> lane sharing</a:t>
            </a:r>
            <a:r>
              <a:rPr lang="en-US" sz="2200" dirty="0" smtClean="0"/>
              <a:t>.</a:t>
            </a:r>
            <a:endParaRPr lang="en-US" sz="2200" dirty="0"/>
          </a:p>
        </p:txBody>
      </p:sp>
    </p:spTree>
    <p:extLst>
      <p:ext uri="{BB962C8B-B14F-4D97-AF65-F5344CB8AC3E}">
        <p14:creationId xmlns:p14="http://schemas.microsoft.com/office/powerpoint/2010/main" val="4123402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250" y="873010"/>
            <a:ext cx="8138689" cy="3908763"/>
          </a:xfrm>
          <a:prstGeom prst="rect">
            <a:avLst/>
          </a:prstGeom>
        </p:spPr>
        <p:txBody>
          <a:bodyPr wrap="square">
            <a:spAutoFit/>
          </a:bodyPr>
          <a:lstStyle/>
          <a:p>
            <a:pPr algn="ctr"/>
            <a:r>
              <a:rPr lang="en-US" sz="4000" b="1" dirty="0" smtClean="0"/>
              <a:t>Scenario </a:t>
            </a:r>
            <a:r>
              <a:rPr lang="en-US" sz="4000" b="1" dirty="0"/>
              <a:t>2 – </a:t>
            </a:r>
            <a:r>
              <a:rPr lang="en-US" sz="4000" b="1" dirty="0" smtClean="0"/>
              <a:t>James</a:t>
            </a:r>
          </a:p>
          <a:p>
            <a:pPr algn="ctr"/>
            <a:endParaRPr lang="en-US" sz="4000" dirty="0"/>
          </a:p>
          <a:p>
            <a:r>
              <a:rPr lang="en-US" sz="2800" dirty="0"/>
              <a:t>James is 7</a:t>
            </a:r>
            <a:r>
              <a:rPr lang="en-US" sz="2800" dirty="0" smtClean="0"/>
              <a:t> years old </a:t>
            </a:r>
            <a:r>
              <a:rPr lang="en-US" sz="2800" dirty="0"/>
              <a:t>and </a:t>
            </a:r>
            <a:r>
              <a:rPr lang="en-US" sz="2800" dirty="0" smtClean="0"/>
              <a:t>his parents have </a:t>
            </a:r>
            <a:r>
              <a:rPr lang="en-US" sz="2800" dirty="0"/>
              <a:t>approached you to be his </a:t>
            </a:r>
            <a:r>
              <a:rPr lang="en-US" sz="2800" dirty="0" smtClean="0"/>
              <a:t>swimming teacher. James </a:t>
            </a:r>
            <a:r>
              <a:rPr lang="en-US" sz="2800" dirty="0"/>
              <a:t>has Cerebral Palsy. He has full use of his arms and trunk and some leg function but has weakness and coordination problems on his left side. What can you do to make the most of his abilities and help him improve</a:t>
            </a:r>
            <a:r>
              <a:rPr lang="en-US" sz="2800" dirty="0" smtClean="0"/>
              <a:t>?</a:t>
            </a:r>
            <a:endParaRPr lang="en-US" sz="2800" dirty="0"/>
          </a:p>
        </p:txBody>
      </p:sp>
    </p:spTree>
    <p:extLst>
      <p:ext uri="{BB962C8B-B14F-4D97-AF65-F5344CB8AC3E}">
        <p14:creationId xmlns:p14="http://schemas.microsoft.com/office/powerpoint/2010/main" val="41234023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290" y="1293043"/>
            <a:ext cx="8234890" cy="3046988"/>
          </a:xfrm>
          <a:prstGeom prst="rect">
            <a:avLst/>
          </a:prstGeom>
        </p:spPr>
        <p:txBody>
          <a:bodyPr wrap="square">
            <a:spAutoFit/>
          </a:bodyPr>
          <a:lstStyle/>
          <a:p>
            <a:pPr algn="ctr"/>
            <a:r>
              <a:rPr lang="en-US" sz="4000" b="1" dirty="0" smtClean="0"/>
              <a:t>Scenario </a:t>
            </a:r>
            <a:r>
              <a:rPr lang="en-US" sz="4000" b="1" dirty="0"/>
              <a:t>3 – </a:t>
            </a:r>
            <a:r>
              <a:rPr lang="en-US" sz="4000" b="1" dirty="0" smtClean="0"/>
              <a:t>Tyler</a:t>
            </a:r>
          </a:p>
          <a:p>
            <a:pPr algn="ctr"/>
            <a:endParaRPr lang="en-US" sz="4000" dirty="0"/>
          </a:p>
          <a:p>
            <a:r>
              <a:rPr lang="en-US" sz="2800" dirty="0"/>
              <a:t>Tyler </a:t>
            </a:r>
            <a:r>
              <a:rPr lang="en-US" sz="2800" dirty="0" smtClean="0"/>
              <a:t>is undertaking swimming lessons and will be moving to your class; he is 10 years old and he </a:t>
            </a:r>
            <a:r>
              <a:rPr lang="en-US" sz="2800" dirty="0"/>
              <a:t>has a total hearing loss. </a:t>
            </a:r>
            <a:r>
              <a:rPr lang="en-US" sz="2800" dirty="0" smtClean="0"/>
              <a:t>What </a:t>
            </a:r>
            <a:r>
              <a:rPr lang="en-US" sz="2800" dirty="0"/>
              <a:t>can you do to include Tyler in your program</a:t>
            </a:r>
            <a:r>
              <a:rPr lang="en-US" sz="2800" dirty="0" smtClean="0"/>
              <a:t>?</a:t>
            </a:r>
            <a:endParaRPr lang="en-US" sz="2800" dirty="0"/>
          </a:p>
        </p:txBody>
      </p:sp>
    </p:spTree>
    <p:extLst>
      <p:ext uri="{BB962C8B-B14F-4D97-AF65-F5344CB8AC3E}">
        <p14:creationId xmlns:p14="http://schemas.microsoft.com/office/powerpoint/2010/main" val="41234023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808" y="1351137"/>
            <a:ext cx="8292613" cy="3908763"/>
          </a:xfrm>
          <a:prstGeom prst="rect">
            <a:avLst/>
          </a:prstGeom>
        </p:spPr>
        <p:txBody>
          <a:bodyPr wrap="square">
            <a:spAutoFit/>
          </a:bodyPr>
          <a:lstStyle/>
          <a:p>
            <a:pPr algn="ctr"/>
            <a:r>
              <a:rPr lang="en-US" sz="4000" b="1" dirty="0"/>
              <a:t>Scenario 4 – </a:t>
            </a:r>
            <a:r>
              <a:rPr lang="en-US" sz="4000" b="1" dirty="0" smtClean="0"/>
              <a:t>Erin</a:t>
            </a:r>
          </a:p>
          <a:p>
            <a:pPr algn="ctr"/>
            <a:endParaRPr lang="en-US" sz="4000" dirty="0"/>
          </a:p>
          <a:p>
            <a:r>
              <a:rPr lang="en-US" sz="2800" dirty="0"/>
              <a:t>Erin is 4</a:t>
            </a:r>
            <a:r>
              <a:rPr lang="en-US" sz="2800" dirty="0" smtClean="0"/>
              <a:t> </a:t>
            </a:r>
            <a:r>
              <a:rPr lang="en-US" sz="2800" dirty="0"/>
              <a:t>years old and has just </a:t>
            </a:r>
            <a:r>
              <a:rPr lang="en-US" sz="2800" dirty="0" smtClean="0"/>
              <a:t>come into your class. Erin has joined a class with 3 other students. </a:t>
            </a:r>
            <a:r>
              <a:rPr lang="en-US" sz="2800" dirty="0"/>
              <a:t>Erin has trouble concentrating for extended periods of time, and can become agitated in loud noisy environments. What modifications can you make to ensure you get the best out of Erin?</a:t>
            </a:r>
          </a:p>
        </p:txBody>
      </p:sp>
    </p:spTree>
    <p:extLst>
      <p:ext uri="{BB962C8B-B14F-4D97-AF65-F5344CB8AC3E}">
        <p14:creationId xmlns:p14="http://schemas.microsoft.com/office/powerpoint/2010/main" val="1562527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86" y="1772510"/>
            <a:ext cx="8586200" cy="4580741"/>
          </a:xfrm>
          <a:prstGeom prst="rect">
            <a:avLst/>
          </a:prstGeom>
        </p:spPr>
        <p:txBody>
          <a:bodyPr wrap="square">
            <a:spAutoFit/>
          </a:bodyPr>
          <a:lstStyle/>
          <a:p>
            <a:pPr marL="457200" indent="-457200">
              <a:lnSpc>
                <a:spcPct val="150000"/>
              </a:lnSpc>
              <a:buFont typeface="Arial"/>
              <a:buChar char="•"/>
            </a:pPr>
            <a:r>
              <a:rPr lang="en-AU" sz="2800" dirty="0" smtClean="0"/>
              <a:t>Knox/Boronia – A YMCA centre</a:t>
            </a:r>
          </a:p>
          <a:p>
            <a:pPr marL="457200" indent="-457200">
              <a:lnSpc>
                <a:spcPct val="150000"/>
              </a:lnSpc>
              <a:buFont typeface="Arial"/>
              <a:buChar char="•"/>
            </a:pPr>
            <a:r>
              <a:rPr lang="en-AU" sz="2800" dirty="0" smtClean="0"/>
              <a:t>Swimming pools, warm water pool/hydrotherapy, fitness classes, gym, physiotherapy and nutritionist on site.</a:t>
            </a:r>
          </a:p>
          <a:p>
            <a:pPr marL="457200" indent="-457200">
              <a:lnSpc>
                <a:spcPct val="150000"/>
              </a:lnSpc>
              <a:buFont typeface="Arial"/>
              <a:buChar char="•"/>
            </a:pPr>
            <a:r>
              <a:rPr lang="en-AU" sz="2800" dirty="0" smtClean="0"/>
              <a:t>Swimming lessons for fully abled and disabled (both private and public lessons available).</a:t>
            </a:r>
          </a:p>
          <a:p>
            <a:pPr marL="457200" indent="-457200">
              <a:lnSpc>
                <a:spcPct val="150000"/>
              </a:lnSpc>
              <a:buFont typeface="Arial"/>
              <a:buChar char="•"/>
            </a:pPr>
            <a:r>
              <a:rPr lang="en-AU" sz="2800" dirty="0" smtClean="0"/>
              <a:t>Access for all - Open Doors</a:t>
            </a:r>
            <a:endParaRPr lang="en-AU" sz="2800" dirty="0"/>
          </a:p>
        </p:txBody>
      </p:sp>
      <p:sp>
        <p:nvSpPr>
          <p:cNvPr id="3" name="Rectangle 2"/>
          <p:cNvSpPr/>
          <p:nvPr/>
        </p:nvSpPr>
        <p:spPr>
          <a:xfrm>
            <a:off x="1072957" y="603498"/>
            <a:ext cx="7001065" cy="769441"/>
          </a:xfrm>
          <a:prstGeom prst="rect">
            <a:avLst/>
          </a:prstGeom>
        </p:spPr>
        <p:txBody>
          <a:bodyPr wrap="square">
            <a:spAutoFit/>
          </a:bodyPr>
          <a:lstStyle/>
          <a:p>
            <a:pPr algn="ctr"/>
            <a:r>
              <a:rPr lang="en-US" sz="4400" b="1" u="sng" dirty="0" smtClean="0"/>
              <a:t>Knox Leisureworks – YMCA:</a:t>
            </a:r>
            <a:endParaRPr lang="en-AU" sz="4400" u="sng" dirty="0"/>
          </a:p>
        </p:txBody>
      </p:sp>
      <p:pic>
        <p:nvPicPr>
          <p:cNvPr id="4" name="Picture 3"/>
          <p:cNvPicPr>
            <a:picLocks noChangeAspect="1"/>
          </p:cNvPicPr>
          <p:nvPr/>
        </p:nvPicPr>
        <p:blipFill>
          <a:blip r:embed="rId2"/>
          <a:stretch>
            <a:fillRect/>
          </a:stretch>
        </p:blipFill>
        <p:spPr>
          <a:xfrm>
            <a:off x="6343666" y="5277223"/>
            <a:ext cx="2641600" cy="1422400"/>
          </a:xfrm>
          <a:prstGeom prst="rect">
            <a:avLst/>
          </a:prstGeom>
        </p:spPr>
      </p:pic>
    </p:spTree>
    <p:extLst>
      <p:ext uri="{BB962C8B-B14F-4D97-AF65-F5344CB8AC3E}">
        <p14:creationId xmlns:p14="http://schemas.microsoft.com/office/powerpoint/2010/main" val="3943252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776" y="674667"/>
            <a:ext cx="8246455" cy="2246769"/>
          </a:xfrm>
          <a:prstGeom prst="rect">
            <a:avLst/>
          </a:prstGeom>
        </p:spPr>
        <p:txBody>
          <a:bodyPr wrap="square">
            <a:spAutoFit/>
          </a:bodyPr>
          <a:lstStyle/>
          <a:p>
            <a:pPr algn="ctr"/>
            <a:r>
              <a:rPr lang="en-AU" sz="4000" b="1" dirty="0" smtClean="0"/>
              <a:t>What might be some key </a:t>
            </a:r>
            <a:r>
              <a:rPr lang="en-AU" sz="4000" b="1" dirty="0"/>
              <a:t>issues/challenges faced when working with </a:t>
            </a:r>
            <a:r>
              <a:rPr lang="en-AU" sz="4000" b="1" dirty="0" smtClean="0"/>
              <a:t>disabilities &amp; </a:t>
            </a:r>
            <a:r>
              <a:rPr lang="en-AU" sz="4000" b="1" dirty="0"/>
              <a:t>how to overcome </a:t>
            </a:r>
            <a:r>
              <a:rPr lang="en-AU" sz="4000" b="1" dirty="0" smtClean="0"/>
              <a:t>these</a:t>
            </a:r>
            <a:r>
              <a:rPr lang="en-US" sz="4000" b="1" dirty="0" smtClean="0"/>
              <a:t>?</a:t>
            </a:r>
            <a:r>
              <a:rPr lang="en-US" sz="2000" b="1" dirty="0"/>
              <a:t> </a:t>
            </a:r>
          </a:p>
          <a:p>
            <a:pPr algn="ctr"/>
            <a:endParaRPr lang="en-AU" sz="2000" dirty="0" smtClean="0"/>
          </a:p>
        </p:txBody>
      </p:sp>
      <p:pic>
        <p:nvPicPr>
          <p:cNvPr id="2" name="Picture 1"/>
          <p:cNvPicPr>
            <a:picLocks noChangeAspect="1"/>
          </p:cNvPicPr>
          <p:nvPr/>
        </p:nvPicPr>
        <p:blipFill>
          <a:blip r:embed="rId2"/>
          <a:stretch>
            <a:fillRect/>
          </a:stretch>
        </p:blipFill>
        <p:spPr>
          <a:xfrm>
            <a:off x="2030542" y="3049591"/>
            <a:ext cx="4819039" cy="3206851"/>
          </a:xfrm>
          <a:prstGeom prst="rect">
            <a:avLst/>
          </a:prstGeom>
        </p:spPr>
      </p:pic>
    </p:spTree>
    <p:extLst>
      <p:ext uri="{BB962C8B-B14F-4D97-AF65-F5344CB8AC3E}">
        <p14:creationId xmlns:p14="http://schemas.microsoft.com/office/powerpoint/2010/main" val="1018831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136" y="104602"/>
            <a:ext cx="8720704" cy="6678752"/>
          </a:xfrm>
          <a:prstGeom prst="rect">
            <a:avLst/>
          </a:prstGeom>
        </p:spPr>
        <p:txBody>
          <a:bodyPr wrap="square">
            <a:spAutoFit/>
          </a:bodyPr>
          <a:lstStyle/>
          <a:p>
            <a:pPr algn="ctr"/>
            <a:r>
              <a:rPr lang="en-AU" sz="4000" b="1" dirty="0"/>
              <a:t>Key issues/challenges faced when working with this group &amp; how to overcome </a:t>
            </a:r>
            <a:r>
              <a:rPr lang="en-AU" sz="4000" b="1" dirty="0" smtClean="0"/>
              <a:t>these</a:t>
            </a:r>
            <a:r>
              <a:rPr lang="en-US" sz="4000" b="1" dirty="0" smtClean="0"/>
              <a:t>:</a:t>
            </a:r>
          </a:p>
          <a:p>
            <a:endParaRPr lang="en-AU" sz="2800" dirty="0"/>
          </a:p>
          <a:p>
            <a:pPr marL="285750" indent="-285750">
              <a:buFont typeface="Arial"/>
              <a:buChar char="•"/>
            </a:pPr>
            <a:r>
              <a:rPr lang="en-AU" sz="2800" dirty="0" smtClean="0"/>
              <a:t>Communication - </a:t>
            </a:r>
            <a:r>
              <a:rPr lang="en-US" sz="2800" dirty="0"/>
              <a:t>Communicating with people with disability is no different to communicating with people without disability. It is important to listen to an individual and understand their needs. You should not assume or pre-judge so start by asking what the person can do and go from </a:t>
            </a:r>
            <a:r>
              <a:rPr lang="en-US" sz="2800" dirty="0" smtClean="0"/>
              <a:t>there.</a:t>
            </a:r>
          </a:p>
          <a:p>
            <a:pPr marL="285750" indent="-285750">
              <a:buFont typeface="Arial"/>
              <a:buChar char="•"/>
            </a:pPr>
            <a:r>
              <a:rPr lang="en-US" sz="2800" dirty="0" smtClean="0"/>
              <a:t>Speak </a:t>
            </a:r>
            <a:r>
              <a:rPr lang="en-US" sz="2800" dirty="0"/>
              <a:t>to the person, not their coach, friend or assistant</a:t>
            </a:r>
            <a:r>
              <a:rPr lang="en-US" sz="2800" dirty="0" smtClean="0"/>
              <a:t>.</a:t>
            </a:r>
          </a:p>
          <a:p>
            <a:pPr marL="285750" indent="-285750">
              <a:buFont typeface="Arial"/>
              <a:buChar char="•"/>
            </a:pPr>
            <a:r>
              <a:rPr lang="en-US" sz="2800" dirty="0" smtClean="0"/>
              <a:t>Access to correct equipment</a:t>
            </a:r>
          </a:p>
          <a:p>
            <a:pPr marL="285750" indent="-285750">
              <a:buFont typeface="Arial"/>
              <a:buChar char="•"/>
            </a:pPr>
            <a:r>
              <a:rPr lang="en-US" sz="2800" dirty="0" smtClean="0"/>
              <a:t>Modifying activities/being new and inventive</a:t>
            </a:r>
          </a:p>
          <a:p>
            <a:pPr marL="285750" indent="-285750">
              <a:buFont typeface="Arial"/>
              <a:buChar char="•"/>
            </a:pPr>
            <a:r>
              <a:rPr lang="en-US" sz="2800" dirty="0" smtClean="0"/>
              <a:t>Multiple disabilities in one class</a:t>
            </a:r>
            <a:endParaRPr lang="en-US" b="1" dirty="0"/>
          </a:p>
        </p:txBody>
      </p:sp>
    </p:spTree>
    <p:extLst>
      <p:ext uri="{BB962C8B-B14F-4D97-AF65-F5344CB8AC3E}">
        <p14:creationId xmlns:p14="http://schemas.microsoft.com/office/powerpoint/2010/main" val="3254625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249" y="747206"/>
            <a:ext cx="8196411" cy="4585871"/>
          </a:xfrm>
          <a:prstGeom prst="rect">
            <a:avLst/>
          </a:prstGeom>
        </p:spPr>
        <p:txBody>
          <a:bodyPr wrap="square">
            <a:spAutoFit/>
          </a:bodyPr>
          <a:lstStyle/>
          <a:p>
            <a:pPr algn="ctr"/>
            <a:r>
              <a:rPr lang="en-US" sz="4000" b="1" dirty="0" smtClean="0"/>
              <a:t>Videos:</a:t>
            </a:r>
          </a:p>
          <a:p>
            <a:pPr algn="ctr"/>
            <a:endParaRPr lang="en-US" sz="2800" dirty="0" smtClean="0"/>
          </a:p>
          <a:p>
            <a:pPr algn="ctr"/>
            <a:endParaRPr lang="en-US" sz="2800" dirty="0"/>
          </a:p>
          <a:p>
            <a:pPr algn="ctr"/>
            <a:r>
              <a:rPr lang="en-US" sz="2800" dirty="0" smtClean="0">
                <a:hlinkClick r:id="rId2"/>
              </a:rPr>
              <a:t>https</a:t>
            </a:r>
            <a:r>
              <a:rPr lang="en-US" sz="2800" dirty="0">
                <a:hlinkClick r:id="rId2"/>
              </a:rPr>
              <a:t>://www.youtube.com/watch?v=</a:t>
            </a:r>
            <a:r>
              <a:rPr lang="en-US" sz="2800" dirty="0" smtClean="0">
                <a:hlinkClick r:id="rId2"/>
              </a:rPr>
              <a:t>2BX0rTXiZyM</a:t>
            </a:r>
            <a:endParaRPr lang="en-US" sz="2800" dirty="0" smtClean="0"/>
          </a:p>
          <a:p>
            <a:pPr algn="ctr"/>
            <a:endParaRPr lang="en-US" sz="2800" dirty="0" smtClean="0"/>
          </a:p>
          <a:p>
            <a:pPr algn="ctr"/>
            <a:endParaRPr lang="en-US" sz="2800" dirty="0"/>
          </a:p>
          <a:p>
            <a:pPr algn="ctr"/>
            <a:endParaRPr lang="en-US" sz="2800" dirty="0"/>
          </a:p>
          <a:p>
            <a:pPr algn="ctr"/>
            <a:r>
              <a:rPr lang="en-US" sz="2800" dirty="0">
                <a:hlinkClick r:id="rId3"/>
              </a:rPr>
              <a:t>https://www.youtube.com/watch?v=</a:t>
            </a:r>
            <a:r>
              <a:rPr lang="en-US" sz="2800" dirty="0" smtClean="0">
                <a:hlinkClick r:id="rId3"/>
              </a:rPr>
              <a:t>pMbozDqdxJ0</a:t>
            </a:r>
            <a:endParaRPr lang="en-US" sz="2800" dirty="0" smtClean="0"/>
          </a:p>
          <a:p>
            <a:pPr algn="ctr"/>
            <a:endParaRPr lang="en-US" sz="2800" dirty="0"/>
          </a:p>
          <a:p>
            <a:pPr algn="ctr"/>
            <a:endParaRPr lang="en-US" sz="2800" dirty="0"/>
          </a:p>
        </p:txBody>
      </p:sp>
    </p:spTree>
    <p:extLst>
      <p:ext uri="{BB962C8B-B14F-4D97-AF65-F5344CB8AC3E}">
        <p14:creationId xmlns:p14="http://schemas.microsoft.com/office/powerpoint/2010/main" val="21100242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12" y="2350589"/>
            <a:ext cx="7001065" cy="1754327"/>
          </a:xfrm>
          <a:prstGeom prst="rect">
            <a:avLst/>
          </a:prstGeom>
        </p:spPr>
        <p:txBody>
          <a:bodyPr wrap="square">
            <a:spAutoFit/>
          </a:bodyPr>
          <a:lstStyle/>
          <a:p>
            <a:pPr algn="ctr"/>
            <a:r>
              <a:rPr lang="en-US" sz="5400" b="1" dirty="0" smtClean="0"/>
              <a:t>Access to Swimming, for All.</a:t>
            </a:r>
            <a:endParaRPr lang="en-AU" sz="5400" dirty="0"/>
          </a:p>
        </p:txBody>
      </p:sp>
      <p:pic>
        <p:nvPicPr>
          <p:cNvPr id="3" name="Picture 2"/>
          <p:cNvPicPr>
            <a:picLocks noChangeAspect="1"/>
          </p:cNvPicPr>
          <p:nvPr/>
        </p:nvPicPr>
        <p:blipFill>
          <a:blip r:embed="rId2"/>
          <a:stretch>
            <a:fillRect/>
          </a:stretch>
        </p:blipFill>
        <p:spPr>
          <a:xfrm>
            <a:off x="432067" y="4012948"/>
            <a:ext cx="3187700" cy="2552700"/>
          </a:xfrm>
          <a:prstGeom prst="rect">
            <a:avLst/>
          </a:prstGeom>
        </p:spPr>
      </p:pic>
      <p:pic>
        <p:nvPicPr>
          <p:cNvPr id="4" name="Picture 3"/>
          <p:cNvPicPr>
            <a:picLocks noChangeAspect="1"/>
          </p:cNvPicPr>
          <p:nvPr/>
        </p:nvPicPr>
        <p:blipFill>
          <a:blip r:embed="rId3"/>
          <a:stretch>
            <a:fillRect/>
          </a:stretch>
        </p:blipFill>
        <p:spPr>
          <a:xfrm>
            <a:off x="4697100" y="246292"/>
            <a:ext cx="3810000" cy="2133600"/>
          </a:xfrm>
          <a:prstGeom prst="rect">
            <a:avLst/>
          </a:prstGeom>
        </p:spPr>
      </p:pic>
      <p:pic>
        <p:nvPicPr>
          <p:cNvPr id="5" name="Picture 4"/>
          <p:cNvPicPr>
            <a:picLocks noChangeAspect="1"/>
          </p:cNvPicPr>
          <p:nvPr/>
        </p:nvPicPr>
        <p:blipFill>
          <a:blip r:embed="rId4"/>
          <a:stretch>
            <a:fillRect/>
          </a:stretch>
        </p:blipFill>
        <p:spPr>
          <a:xfrm>
            <a:off x="3765411" y="4201136"/>
            <a:ext cx="5164969" cy="2125016"/>
          </a:xfrm>
          <a:prstGeom prst="rect">
            <a:avLst/>
          </a:prstGeom>
        </p:spPr>
      </p:pic>
      <p:pic>
        <p:nvPicPr>
          <p:cNvPr id="6" name="Picture 5"/>
          <p:cNvPicPr>
            <a:picLocks noChangeAspect="1"/>
          </p:cNvPicPr>
          <p:nvPr/>
        </p:nvPicPr>
        <p:blipFill>
          <a:blip r:embed="rId5"/>
          <a:stretch>
            <a:fillRect/>
          </a:stretch>
        </p:blipFill>
        <p:spPr>
          <a:xfrm>
            <a:off x="589030" y="265536"/>
            <a:ext cx="3810000" cy="2133600"/>
          </a:xfrm>
          <a:prstGeom prst="rect">
            <a:avLst/>
          </a:prstGeom>
        </p:spPr>
      </p:pic>
    </p:spTree>
    <p:extLst>
      <p:ext uri="{BB962C8B-B14F-4D97-AF65-F5344CB8AC3E}">
        <p14:creationId xmlns:p14="http://schemas.microsoft.com/office/powerpoint/2010/main" val="2972500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24" y="1801332"/>
            <a:ext cx="8792861" cy="4401205"/>
          </a:xfrm>
          <a:prstGeom prst="rect">
            <a:avLst/>
          </a:prstGeom>
        </p:spPr>
        <p:txBody>
          <a:bodyPr wrap="square">
            <a:spAutoFit/>
          </a:bodyPr>
          <a:lstStyle/>
          <a:p>
            <a:pPr marL="285750" indent="-285750">
              <a:buFont typeface="Arial"/>
              <a:buChar char="•"/>
            </a:pPr>
            <a:r>
              <a:rPr lang="en-US" sz="2800" dirty="0"/>
              <a:t>There are approximately four million Australian’s with disability, that’s 18.5 per cent of the entire </a:t>
            </a:r>
            <a:r>
              <a:rPr lang="en-US" sz="2800" dirty="0" smtClean="0"/>
              <a:t>population. That</a:t>
            </a:r>
            <a:r>
              <a:rPr lang="fr-FR" sz="2800" dirty="0" smtClean="0"/>
              <a:t>’</a:t>
            </a:r>
            <a:r>
              <a:rPr lang="en-US" sz="2800" dirty="0" smtClean="0"/>
              <a:t>s about </a:t>
            </a:r>
            <a:r>
              <a:rPr lang="en-US" sz="2800" dirty="0"/>
              <a:t>one in five of us has a disability</a:t>
            </a:r>
            <a:r>
              <a:rPr lang="en-US" sz="2800" dirty="0" smtClean="0"/>
              <a:t>.</a:t>
            </a:r>
          </a:p>
          <a:p>
            <a:pPr marL="285750" indent="-285750">
              <a:buFont typeface="Arial"/>
              <a:buChar char="•"/>
            </a:pPr>
            <a:endParaRPr lang="en-US" sz="2800" dirty="0"/>
          </a:p>
          <a:p>
            <a:pPr marL="285750" indent="-285750">
              <a:buFont typeface="Arial"/>
              <a:buChar char="•"/>
            </a:pPr>
            <a:r>
              <a:rPr lang="en-US" sz="2800" dirty="0" smtClean="0"/>
              <a:t>People </a:t>
            </a:r>
            <a:r>
              <a:rPr lang="en-US" sz="2800" dirty="0"/>
              <a:t>with a disability should receive the same physical, mental, and social benefits from participating in sport and physical activity as those not having a disability. Under law, Australians of all abilities should have access to sport and physical activity opportunities</a:t>
            </a:r>
            <a:r>
              <a:rPr lang="en-US" sz="2800" dirty="0" smtClean="0"/>
              <a:t>.</a:t>
            </a:r>
          </a:p>
          <a:p>
            <a:pPr marL="285750" indent="-285750">
              <a:buFont typeface="Arial"/>
              <a:buChar char="•"/>
            </a:pPr>
            <a:endParaRPr lang="en-US" sz="2800" dirty="0"/>
          </a:p>
        </p:txBody>
      </p:sp>
      <p:sp>
        <p:nvSpPr>
          <p:cNvPr id="3" name="Rectangle 2"/>
          <p:cNvSpPr/>
          <p:nvPr/>
        </p:nvSpPr>
        <p:spPr>
          <a:xfrm>
            <a:off x="1072957" y="603498"/>
            <a:ext cx="7001065" cy="769441"/>
          </a:xfrm>
          <a:prstGeom prst="rect">
            <a:avLst/>
          </a:prstGeom>
        </p:spPr>
        <p:txBody>
          <a:bodyPr wrap="square">
            <a:spAutoFit/>
          </a:bodyPr>
          <a:lstStyle/>
          <a:p>
            <a:pPr algn="ctr"/>
            <a:r>
              <a:rPr lang="en-US" sz="4400" b="1" dirty="0" smtClean="0"/>
              <a:t>Disability and Sport:</a:t>
            </a:r>
            <a:endParaRPr lang="en-AU" sz="4400" dirty="0"/>
          </a:p>
        </p:txBody>
      </p:sp>
    </p:spTree>
    <p:extLst>
      <p:ext uri="{BB962C8B-B14F-4D97-AF65-F5344CB8AC3E}">
        <p14:creationId xmlns:p14="http://schemas.microsoft.com/office/powerpoint/2010/main" val="3109038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048" y="2136339"/>
            <a:ext cx="8331094" cy="3108544"/>
          </a:xfrm>
          <a:prstGeom prst="rect">
            <a:avLst/>
          </a:prstGeom>
        </p:spPr>
        <p:txBody>
          <a:bodyPr wrap="square">
            <a:spAutoFit/>
          </a:bodyPr>
          <a:lstStyle/>
          <a:p>
            <a:pPr marL="285750" indent="-285750">
              <a:buFont typeface="Arial"/>
              <a:buChar char="•"/>
            </a:pPr>
            <a:r>
              <a:rPr lang="en-US" sz="2800" dirty="0"/>
              <a:t>Knox Leisureworks includes all individuals, creating opportunities for people of all abilities to participate. Whether participants choose to swim for fun, health or fitness; aspire to be a world champion; or choose to be involved in a non-swimming role such as a coach, official, or volunteer; a policy of inclusion helps to create opportunities.</a:t>
            </a:r>
            <a:endParaRPr lang="en-AU" sz="2800" dirty="0"/>
          </a:p>
        </p:txBody>
      </p:sp>
      <p:sp>
        <p:nvSpPr>
          <p:cNvPr id="3" name="Rectangle 2"/>
          <p:cNvSpPr/>
          <p:nvPr/>
        </p:nvSpPr>
        <p:spPr>
          <a:xfrm>
            <a:off x="1072957" y="603498"/>
            <a:ext cx="7001065" cy="769441"/>
          </a:xfrm>
          <a:prstGeom prst="rect">
            <a:avLst/>
          </a:prstGeom>
        </p:spPr>
        <p:txBody>
          <a:bodyPr wrap="square">
            <a:spAutoFit/>
          </a:bodyPr>
          <a:lstStyle/>
          <a:p>
            <a:pPr algn="ctr"/>
            <a:r>
              <a:rPr lang="en-US" sz="4400" b="1" dirty="0" smtClean="0"/>
              <a:t>Disability and Sport </a:t>
            </a:r>
            <a:r>
              <a:rPr lang="en-US" sz="4400" b="1" dirty="0" err="1" smtClean="0"/>
              <a:t>Cont</a:t>
            </a:r>
            <a:r>
              <a:rPr lang="en-US" sz="4400" b="1" dirty="0" smtClean="0"/>
              <a:t>:</a:t>
            </a:r>
            <a:endParaRPr lang="en-AU" sz="4400" dirty="0"/>
          </a:p>
        </p:txBody>
      </p:sp>
    </p:spTree>
    <p:extLst>
      <p:ext uri="{BB962C8B-B14F-4D97-AF65-F5344CB8AC3E}">
        <p14:creationId xmlns:p14="http://schemas.microsoft.com/office/powerpoint/2010/main" val="3120587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12" y="1927221"/>
            <a:ext cx="7001065" cy="1754327"/>
          </a:xfrm>
          <a:prstGeom prst="rect">
            <a:avLst/>
          </a:prstGeom>
        </p:spPr>
        <p:txBody>
          <a:bodyPr wrap="square">
            <a:spAutoFit/>
          </a:bodyPr>
          <a:lstStyle/>
          <a:p>
            <a:pPr algn="ctr"/>
            <a:r>
              <a:rPr lang="en-US" sz="5400" b="1" dirty="0" smtClean="0"/>
              <a:t>Swimming with a Disability.</a:t>
            </a:r>
            <a:endParaRPr lang="en-AU" sz="5400" dirty="0"/>
          </a:p>
        </p:txBody>
      </p:sp>
    </p:spTree>
    <p:extLst>
      <p:ext uri="{BB962C8B-B14F-4D97-AF65-F5344CB8AC3E}">
        <p14:creationId xmlns:p14="http://schemas.microsoft.com/office/powerpoint/2010/main" val="1272223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86" y="1868730"/>
            <a:ext cx="8309165" cy="1815882"/>
          </a:xfrm>
          <a:prstGeom prst="rect">
            <a:avLst/>
          </a:prstGeom>
        </p:spPr>
        <p:txBody>
          <a:bodyPr wrap="square">
            <a:spAutoFit/>
          </a:bodyPr>
          <a:lstStyle/>
          <a:p>
            <a:pPr marL="457200" indent="-457200">
              <a:buFont typeface="Arial"/>
              <a:buChar char="•"/>
            </a:pPr>
            <a:r>
              <a:rPr lang="en-AU" sz="2800" b="1" dirty="0" smtClean="0"/>
              <a:t>What kinds of disability are there?</a:t>
            </a:r>
          </a:p>
          <a:p>
            <a:endParaRPr lang="en-AU" sz="2800" b="1" dirty="0" smtClean="0"/>
          </a:p>
          <a:p>
            <a:endParaRPr lang="en-AU" sz="2800" b="1" dirty="0" smtClean="0"/>
          </a:p>
          <a:p>
            <a:pPr marL="457200" indent="-457200">
              <a:buFont typeface="Arial"/>
              <a:buChar char="•"/>
            </a:pPr>
            <a:r>
              <a:rPr lang="en-AU" sz="2800" b="1" dirty="0" smtClean="0"/>
              <a:t>What kinds of disability are suited to swimming?</a:t>
            </a:r>
            <a:endParaRPr lang="en-AU" sz="2800" dirty="0"/>
          </a:p>
        </p:txBody>
      </p:sp>
      <p:sp>
        <p:nvSpPr>
          <p:cNvPr id="3" name="Rectangle 2"/>
          <p:cNvSpPr/>
          <p:nvPr/>
        </p:nvSpPr>
        <p:spPr>
          <a:xfrm>
            <a:off x="1072957" y="603498"/>
            <a:ext cx="7001065" cy="769441"/>
          </a:xfrm>
          <a:prstGeom prst="rect">
            <a:avLst/>
          </a:prstGeom>
        </p:spPr>
        <p:txBody>
          <a:bodyPr wrap="square">
            <a:spAutoFit/>
          </a:bodyPr>
          <a:lstStyle/>
          <a:p>
            <a:pPr algn="ctr"/>
            <a:r>
              <a:rPr lang="en-US" sz="4400" b="1" dirty="0" smtClean="0"/>
              <a:t>Disability</a:t>
            </a:r>
            <a:endParaRPr lang="en-AU" sz="4400" dirty="0"/>
          </a:p>
        </p:txBody>
      </p:sp>
    </p:spTree>
    <p:extLst>
      <p:ext uri="{BB962C8B-B14F-4D97-AF65-F5344CB8AC3E}">
        <p14:creationId xmlns:p14="http://schemas.microsoft.com/office/powerpoint/2010/main" val="1446368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86" y="1657046"/>
            <a:ext cx="5353813" cy="4832093"/>
          </a:xfrm>
          <a:prstGeom prst="rect">
            <a:avLst/>
          </a:prstGeom>
        </p:spPr>
        <p:txBody>
          <a:bodyPr wrap="square">
            <a:spAutoFit/>
          </a:bodyPr>
          <a:lstStyle/>
          <a:p>
            <a:pPr marL="457200" indent="-457200">
              <a:buFont typeface="Arial"/>
              <a:buChar char="•"/>
            </a:pPr>
            <a:r>
              <a:rPr lang="en-AU" sz="2800" b="1" dirty="0" smtClean="0"/>
              <a:t>What kinds of disability are there?</a:t>
            </a:r>
          </a:p>
          <a:p>
            <a:r>
              <a:rPr lang="en-AU" sz="2800" dirty="0"/>
              <a:t>Persons with a disability include individuals with physical, sensory, intellectual, psychiatric, and/or other health related disabilities.</a:t>
            </a:r>
          </a:p>
          <a:p>
            <a:endParaRPr lang="en-AU" sz="2800" b="1" dirty="0" smtClean="0"/>
          </a:p>
          <a:p>
            <a:endParaRPr lang="en-AU" sz="2800" b="1" dirty="0" smtClean="0"/>
          </a:p>
          <a:p>
            <a:pPr marL="457200" indent="-457200">
              <a:buFont typeface="Arial"/>
              <a:buChar char="•"/>
            </a:pPr>
            <a:r>
              <a:rPr lang="en-AU" sz="2800" b="1" dirty="0" smtClean="0"/>
              <a:t>What kinds of disability are suited to swimming?</a:t>
            </a:r>
          </a:p>
          <a:p>
            <a:r>
              <a:rPr lang="en-AU" sz="2800" dirty="0" smtClean="0"/>
              <a:t>Swimming suits everyone’s ability.</a:t>
            </a:r>
            <a:endParaRPr lang="en-AU" sz="2800" dirty="0"/>
          </a:p>
        </p:txBody>
      </p:sp>
      <p:sp>
        <p:nvSpPr>
          <p:cNvPr id="3" name="Rectangle 2"/>
          <p:cNvSpPr/>
          <p:nvPr/>
        </p:nvSpPr>
        <p:spPr>
          <a:xfrm>
            <a:off x="1072957" y="603498"/>
            <a:ext cx="7001065" cy="769441"/>
          </a:xfrm>
          <a:prstGeom prst="rect">
            <a:avLst/>
          </a:prstGeom>
        </p:spPr>
        <p:txBody>
          <a:bodyPr wrap="square">
            <a:spAutoFit/>
          </a:bodyPr>
          <a:lstStyle/>
          <a:p>
            <a:pPr algn="ctr"/>
            <a:r>
              <a:rPr lang="en-US" sz="4400" b="1" dirty="0" smtClean="0"/>
              <a:t>Disability</a:t>
            </a:r>
            <a:endParaRPr lang="en-AU" sz="4400" dirty="0"/>
          </a:p>
        </p:txBody>
      </p:sp>
      <p:pic>
        <p:nvPicPr>
          <p:cNvPr id="4" name="Picture 3"/>
          <p:cNvPicPr>
            <a:picLocks noChangeAspect="1"/>
          </p:cNvPicPr>
          <p:nvPr/>
        </p:nvPicPr>
        <p:blipFill>
          <a:blip r:embed="rId2"/>
          <a:stretch>
            <a:fillRect/>
          </a:stretch>
        </p:blipFill>
        <p:spPr>
          <a:xfrm>
            <a:off x="5515256" y="2263316"/>
            <a:ext cx="3432844" cy="3432844"/>
          </a:xfrm>
          <a:prstGeom prst="rect">
            <a:avLst/>
          </a:prstGeom>
        </p:spPr>
      </p:pic>
    </p:spTree>
    <p:extLst>
      <p:ext uri="{BB962C8B-B14F-4D97-AF65-F5344CB8AC3E}">
        <p14:creationId xmlns:p14="http://schemas.microsoft.com/office/powerpoint/2010/main" val="2999971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96" y="85358"/>
            <a:ext cx="8816904" cy="6955750"/>
          </a:xfrm>
          <a:prstGeom prst="rect">
            <a:avLst/>
          </a:prstGeom>
        </p:spPr>
        <p:txBody>
          <a:bodyPr wrap="square">
            <a:spAutoFit/>
          </a:bodyPr>
          <a:lstStyle/>
          <a:p>
            <a:pPr algn="ctr"/>
            <a:r>
              <a:rPr lang="en-AU" sz="4000" b="1" dirty="0"/>
              <a:t>What qualities sports </a:t>
            </a:r>
            <a:r>
              <a:rPr lang="en-AU" sz="4000" b="1" dirty="0" smtClean="0"/>
              <a:t>coaches/practitioners </a:t>
            </a:r>
            <a:r>
              <a:rPr lang="en-AU" sz="4000" b="1" dirty="0"/>
              <a:t>need to have to work effectively with your </a:t>
            </a:r>
            <a:r>
              <a:rPr lang="en-AU" sz="4000" b="1" dirty="0" smtClean="0"/>
              <a:t>group</a:t>
            </a:r>
            <a:r>
              <a:rPr lang="en-US" sz="4000" b="1" dirty="0" smtClean="0"/>
              <a:t>:</a:t>
            </a:r>
          </a:p>
          <a:p>
            <a:endParaRPr lang="en-AU" sz="2800" dirty="0"/>
          </a:p>
          <a:p>
            <a:pPr marL="285750" indent="-285750">
              <a:buFont typeface="Arial"/>
              <a:buChar char="•"/>
            </a:pPr>
            <a:r>
              <a:rPr lang="en-AU" sz="2800" dirty="0" smtClean="0"/>
              <a:t>Qualifications</a:t>
            </a:r>
          </a:p>
          <a:p>
            <a:pPr marL="285750" indent="-285750">
              <a:buFont typeface="Arial"/>
              <a:buChar char="•"/>
            </a:pPr>
            <a:r>
              <a:rPr lang="en-AU" sz="2800" dirty="0" smtClean="0"/>
              <a:t>Caring</a:t>
            </a:r>
          </a:p>
          <a:p>
            <a:pPr marL="285750" indent="-285750">
              <a:buFont typeface="Arial"/>
              <a:buChar char="•"/>
            </a:pPr>
            <a:r>
              <a:rPr lang="en-AU" sz="2800" dirty="0" smtClean="0"/>
              <a:t>Patient</a:t>
            </a:r>
            <a:endParaRPr lang="en-AU" sz="2800" dirty="0"/>
          </a:p>
          <a:p>
            <a:pPr marL="285750" indent="-285750">
              <a:buFont typeface="Arial"/>
              <a:buChar char="•"/>
            </a:pPr>
            <a:r>
              <a:rPr lang="en-US" sz="2800" dirty="0" smtClean="0"/>
              <a:t>Passionate</a:t>
            </a:r>
          </a:p>
          <a:p>
            <a:pPr marL="285750" indent="-285750">
              <a:buFont typeface="Arial"/>
              <a:buChar char="•"/>
            </a:pPr>
            <a:r>
              <a:rPr lang="en-US" sz="2800" dirty="0" smtClean="0"/>
              <a:t>Personable</a:t>
            </a:r>
          </a:p>
          <a:p>
            <a:pPr marL="285750" indent="-285750">
              <a:buFont typeface="Arial"/>
              <a:buChar char="•"/>
            </a:pPr>
            <a:r>
              <a:rPr lang="en-US" sz="2800" dirty="0" smtClean="0"/>
              <a:t>Reliable</a:t>
            </a:r>
          </a:p>
          <a:p>
            <a:pPr marL="285750" indent="-285750">
              <a:buFont typeface="Arial"/>
              <a:buChar char="•"/>
            </a:pPr>
            <a:r>
              <a:rPr lang="en-US" sz="2800" dirty="0" smtClean="0"/>
              <a:t>Make an effort to talk to a person and not just to a disability</a:t>
            </a:r>
          </a:p>
          <a:p>
            <a:pPr marL="285750" indent="-285750">
              <a:buFont typeface="Arial"/>
              <a:buChar char="•"/>
            </a:pPr>
            <a:r>
              <a:rPr lang="en-US" sz="2800" dirty="0" smtClean="0"/>
              <a:t>Ready to try new ways</a:t>
            </a:r>
          </a:p>
          <a:p>
            <a:pPr marL="285750" indent="-285750">
              <a:buFont typeface="Arial"/>
              <a:buChar char="•"/>
            </a:pPr>
            <a:r>
              <a:rPr lang="en-US" sz="2800" dirty="0" smtClean="0"/>
              <a:t>Thinking outside the box</a:t>
            </a:r>
          </a:p>
          <a:p>
            <a:pPr marL="285750" indent="-285750">
              <a:buFont typeface="Arial"/>
              <a:buChar char="•"/>
            </a:pPr>
            <a:endParaRPr lang="en-AU" dirty="0"/>
          </a:p>
        </p:txBody>
      </p:sp>
    </p:spTree>
    <p:extLst>
      <p:ext uri="{BB962C8B-B14F-4D97-AF65-F5344CB8AC3E}">
        <p14:creationId xmlns:p14="http://schemas.microsoft.com/office/powerpoint/2010/main" val="3834794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96" y="258554"/>
            <a:ext cx="8773611" cy="6740307"/>
          </a:xfrm>
          <a:prstGeom prst="rect">
            <a:avLst/>
          </a:prstGeom>
        </p:spPr>
        <p:txBody>
          <a:bodyPr wrap="square">
            <a:spAutoFit/>
          </a:bodyPr>
          <a:lstStyle/>
          <a:p>
            <a:pPr algn="ctr"/>
            <a:r>
              <a:rPr lang="en-US" sz="4000" b="1" dirty="0" smtClean="0"/>
              <a:t>How to integrate individuals with disability:</a:t>
            </a:r>
          </a:p>
          <a:p>
            <a:endParaRPr lang="en-AU" dirty="0"/>
          </a:p>
          <a:p>
            <a:pPr marL="285750" indent="-285750">
              <a:buFont typeface="Arial"/>
              <a:buChar char="•"/>
            </a:pPr>
            <a:r>
              <a:rPr lang="en-US" sz="2800" dirty="0"/>
              <a:t>Get to </a:t>
            </a:r>
            <a:r>
              <a:rPr lang="en-US" sz="2800" dirty="0" smtClean="0"/>
              <a:t>know your </a:t>
            </a:r>
            <a:r>
              <a:rPr lang="en-US" sz="2800" dirty="0"/>
              <a:t>participants</a:t>
            </a:r>
            <a:endParaRPr lang="en-AU" sz="2800" dirty="0"/>
          </a:p>
          <a:p>
            <a:pPr marL="285750" indent="-285750">
              <a:buFont typeface="Arial"/>
              <a:buChar char="•"/>
            </a:pPr>
            <a:r>
              <a:rPr lang="en-US" sz="2800" dirty="0"/>
              <a:t>Build relationships</a:t>
            </a:r>
            <a:endParaRPr lang="en-AU" sz="2800" dirty="0"/>
          </a:p>
          <a:p>
            <a:pPr marL="285750" indent="-285750">
              <a:buFont typeface="Arial"/>
              <a:buChar char="•"/>
            </a:pPr>
            <a:r>
              <a:rPr lang="en-AU" sz="2800" dirty="0" smtClean="0"/>
              <a:t>Understand</a:t>
            </a:r>
            <a:r>
              <a:rPr lang="en-US" sz="2800" dirty="0" smtClean="0"/>
              <a:t> that each individual has various </a:t>
            </a:r>
            <a:r>
              <a:rPr lang="en-US" sz="2800" dirty="0"/>
              <a:t>reasons for </a:t>
            </a:r>
            <a:r>
              <a:rPr lang="en-US" sz="2800" dirty="0" smtClean="0"/>
              <a:t>their attendance</a:t>
            </a:r>
            <a:endParaRPr lang="en-AU" sz="2800" dirty="0"/>
          </a:p>
          <a:p>
            <a:pPr marL="285750" indent="-285750">
              <a:buFont typeface="Arial"/>
              <a:buChar char="•"/>
            </a:pPr>
            <a:r>
              <a:rPr lang="en-US" sz="2800" dirty="0"/>
              <a:t>Use social </a:t>
            </a:r>
            <a:r>
              <a:rPr lang="en-US" sz="2800" dirty="0" smtClean="0"/>
              <a:t>workers and/or parents that you have access to, this could helping physically in the pool or just gaining additional information about the individual and their disability</a:t>
            </a:r>
            <a:endParaRPr lang="en-AU" sz="2800" dirty="0"/>
          </a:p>
          <a:p>
            <a:pPr marL="285750" indent="-285750">
              <a:buFont typeface="Arial"/>
              <a:buChar char="•"/>
            </a:pPr>
            <a:r>
              <a:rPr lang="en-US" sz="2800" dirty="0"/>
              <a:t>Work to </a:t>
            </a:r>
            <a:r>
              <a:rPr lang="en-US" sz="2800" dirty="0" smtClean="0"/>
              <a:t>engage and have fun</a:t>
            </a:r>
            <a:endParaRPr lang="en-AU" sz="2800" dirty="0"/>
          </a:p>
          <a:p>
            <a:pPr marL="285750" indent="-285750">
              <a:buFont typeface="Arial"/>
              <a:buChar char="•"/>
            </a:pPr>
            <a:r>
              <a:rPr lang="en-US" sz="2800" dirty="0"/>
              <a:t>Do not expect athletes</a:t>
            </a:r>
            <a:endParaRPr lang="en-AU" sz="2800" dirty="0"/>
          </a:p>
          <a:p>
            <a:pPr marL="285750" indent="-285750">
              <a:buFont typeface="Arial"/>
              <a:buChar char="•"/>
            </a:pPr>
            <a:r>
              <a:rPr lang="en-US" sz="2800" dirty="0"/>
              <a:t>Introduce </a:t>
            </a:r>
            <a:r>
              <a:rPr lang="en-US" sz="2800" dirty="0" smtClean="0"/>
              <a:t>swimming </a:t>
            </a:r>
            <a:r>
              <a:rPr lang="en-US" sz="2800" dirty="0"/>
              <a:t>skills later</a:t>
            </a:r>
            <a:endParaRPr lang="en-AU" sz="2800" dirty="0"/>
          </a:p>
          <a:p>
            <a:endParaRPr lang="en-AU" dirty="0"/>
          </a:p>
        </p:txBody>
      </p:sp>
    </p:spTree>
    <p:extLst>
      <p:ext uri="{BB962C8B-B14F-4D97-AF65-F5344CB8AC3E}">
        <p14:creationId xmlns:p14="http://schemas.microsoft.com/office/powerpoint/2010/main" val="11834995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1378</TotalTime>
  <Words>1235</Words>
  <Application>Microsoft Macintosh PowerPoint</Application>
  <PresentationFormat>On-screen Show (4:3)</PresentationFormat>
  <Paragraphs>131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Monash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Jayde Arnold</dc:creator>
  <cp:lastModifiedBy>Jayde Arnold</cp:lastModifiedBy>
  <cp:revision>24</cp:revision>
  <cp:lastPrinted>2015-05-20T23:40:50Z</cp:lastPrinted>
  <dcterms:created xsi:type="dcterms:W3CDTF">2015-05-15T00:40:14Z</dcterms:created>
  <dcterms:modified xsi:type="dcterms:W3CDTF">2015-05-21T04:05:43Z</dcterms:modified>
</cp:coreProperties>
</file>